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6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1142" r:id="rId117"/>
    <p:sldId id="1143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3" r:id="rId163"/>
    <p:sldId id="434" r:id="rId164"/>
    <p:sldId id="435" r:id="rId165"/>
    <p:sldId id="436" r:id="rId166"/>
    <p:sldId id="437" r:id="rId167"/>
    <p:sldId id="438" r:id="rId168"/>
    <p:sldId id="439" r:id="rId169"/>
    <p:sldId id="440" r:id="rId170"/>
    <p:sldId id="44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  <p:sldId id="451" r:id="rId181"/>
    <p:sldId id="452" r:id="rId182"/>
    <p:sldId id="453" r:id="rId183"/>
    <p:sldId id="454" r:id="rId184"/>
    <p:sldId id="455" r:id="rId185"/>
    <p:sldId id="456" r:id="rId186"/>
    <p:sldId id="457" r:id="rId187"/>
    <p:sldId id="458" r:id="rId188"/>
    <p:sldId id="459" r:id="rId189"/>
    <p:sldId id="460" r:id="rId190"/>
    <p:sldId id="464" r:id="rId191"/>
    <p:sldId id="465" r:id="rId192"/>
    <p:sldId id="466" r:id="rId193"/>
    <p:sldId id="467" r:id="rId194"/>
    <p:sldId id="468" r:id="rId195"/>
    <p:sldId id="469" r:id="rId196"/>
    <p:sldId id="470" r:id="rId197"/>
    <p:sldId id="471" r:id="rId198"/>
    <p:sldId id="472" r:id="rId199"/>
    <p:sldId id="473" r:id="rId200"/>
    <p:sldId id="474" r:id="rId201"/>
    <p:sldId id="475" r:id="rId202"/>
    <p:sldId id="476" r:id="rId203"/>
    <p:sldId id="480" r:id="rId204"/>
    <p:sldId id="481" r:id="rId205"/>
    <p:sldId id="482" r:id="rId206"/>
    <p:sldId id="483" r:id="rId207"/>
    <p:sldId id="484" r:id="rId208"/>
    <p:sldId id="485" r:id="rId209"/>
    <p:sldId id="486" r:id="rId210"/>
    <p:sldId id="487" r:id="rId211"/>
    <p:sldId id="488" r:id="rId212"/>
    <p:sldId id="489" r:id="rId213"/>
    <p:sldId id="490" r:id="rId214"/>
    <p:sldId id="491" r:id="rId215"/>
    <p:sldId id="492" r:id="rId216"/>
    <p:sldId id="493" r:id="rId217"/>
    <p:sldId id="494" r:id="rId218"/>
    <p:sldId id="495" r:id="rId219"/>
    <p:sldId id="496" r:id="rId220"/>
    <p:sldId id="498" r:id="rId221"/>
    <p:sldId id="502" r:id="rId222"/>
    <p:sldId id="477" r:id="rId223"/>
    <p:sldId id="503" r:id="rId224"/>
    <p:sldId id="504" r:id="rId225"/>
    <p:sldId id="505" r:id="rId226"/>
    <p:sldId id="506" r:id="rId227"/>
    <p:sldId id="507" r:id="rId228"/>
    <p:sldId id="508" r:id="rId229"/>
    <p:sldId id="509" r:id="rId230"/>
    <p:sldId id="510" r:id="rId231"/>
    <p:sldId id="511" r:id="rId232"/>
    <p:sldId id="512" r:id="rId233"/>
    <p:sldId id="516" r:id="rId234"/>
    <p:sldId id="517" r:id="rId235"/>
    <p:sldId id="518" r:id="rId236"/>
    <p:sldId id="519" r:id="rId237"/>
    <p:sldId id="520" r:id="rId238"/>
    <p:sldId id="521" r:id="rId239"/>
    <p:sldId id="522" r:id="rId240"/>
    <p:sldId id="523" r:id="rId241"/>
    <p:sldId id="525" r:id="rId242"/>
    <p:sldId id="526" r:id="rId243"/>
    <p:sldId id="527" r:id="rId244"/>
    <p:sldId id="528" r:id="rId245"/>
    <p:sldId id="534" r:id="rId246"/>
    <p:sldId id="478" r:id="rId247"/>
    <p:sldId id="535" r:id="rId248"/>
    <p:sldId id="536" r:id="rId249"/>
    <p:sldId id="537" r:id="rId250"/>
    <p:sldId id="538" r:id="rId251"/>
    <p:sldId id="539" r:id="rId252"/>
    <p:sldId id="540" r:id="rId253"/>
    <p:sldId id="541" r:id="rId254"/>
    <p:sldId id="542" r:id="rId255"/>
    <p:sldId id="543" r:id="rId256"/>
    <p:sldId id="544" r:id="rId257"/>
    <p:sldId id="545" r:id="rId258"/>
    <p:sldId id="546" r:id="rId259"/>
    <p:sldId id="547" r:id="rId260"/>
    <p:sldId id="548" r:id="rId261"/>
    <p:sldId id="549" r:id="rId262"/>
    <p:sldId id="550" r:id="rId263"/>
    <p:sldId id="551" r:id="rId264"/>
    <p:sldId id="552" r:id="rId265"/>
    <p:sldId id="553" r:id="rId266"/>
    <p:sldId id="554" r:id="rId267"/>
    <p:sldId id="555" r:id="rId268"/>
    <p:sldId id="556" r:id="rId269"/>
    <p:sldId id="557" r:id="rId270"/>
    <p:sldId id="560" r:id="rId271"/>
    <p:sldId id="479" r:id="rId272"/>
    <p:sldId id="565" r:id="rId273"/>
    <p:sldId id="562" r:id="rId274"/>
    <p:sldId id="563" r:id="rId275"/>
    <p:sldId id="564" r:id="rId276"/>
    <p:sldId id="566" r:id="rId277"/>
    <p:sldId id="567" r:id="rId278"/>
    <p:sldId id="568" r:id="rId279"/>
    <p:sldId id="569" r:id="rId280"/>
    <p:sldId id="570" r:id="rId281"/>
    <p:sldId id="571" r:id="rId282"/>
    <p:sldId id="575" r:id="rId283"/>
    <p:sldId id="576" r:id="rId284"/>
    <p:sldId id="577" r:id="rId285"/>
    <p:sldId id="578" r:id="rId286"/>
    <p:sldId id="579" r:id="rId287"/>
    <p:sldId id="580" r:id="rId288"/>
    <p:sldId id="581" r:id="rId289"/>
    <p:sldId id="582" r:id="rId290"/>
    <p:sldId id="583" r:id="rId291"/>
    <p:sldId id="584" r:id="rId292"/>
    <p:sldId id="585" r:id="rId293"/>
    <p:sldId id="586" r:id="rId294"/>
    <p:sldId id="587" r:id="rId295"/>
    <p:sldId id="588" r:id="rId296"/>
    <p:sldId id="589" r:id="rId297"/>
    <p:sldId id="590" r:id="rId298"/>
    <p:sldId id="572" r:id="rId299"/>
    <p:sldId id="591" r:id="rId300"/>
    <p:sldId id="592" r:id="rId301"/>
    <p:sldId id="593" r:id="rId302"/>
    <p:sldId id="594" r:id="rId303"/>
    <p:sldId id="595" r:id="rId304"/>
    <p:sldId id="596" r:id="rId305"/>
    <p:sldId id="597" r:id="rId306"/>
    <p:sldId id="598" r:id="rId307"/>
    <p:sldId id="599" r:id="rId308"/>
    <p:sldId id="600" r:id="rId309"/>
    <p:sldId id="365" r:id="rId310"/>
    <p:sldId id="366" r:id="rId311"/>
    <p:sldId id="367" r:id="rId312"/>
    <p:sldId id="601" r:id="rId313"/>
    <p:sldId id="602" r:id="rId314"/>
    <p:sldId id="603" r:id="rId315"/>
    <p:sldId id="604" r:id="rId316"/>
    <p:sldId id="605" r:id="rId317"/>
    <p:sldId id="606" r:id="rId318"/>
    <p:sldId id="607" r:id="rId319"/>
    <p:sldId id="608" r:id="rId320"/>
    <p:sldId id="609" r:id="rId321"/>
    <p:sldId id="573" r:id="rId322"/>
    <p:sldId id="610" r:id="rId323"/>
    <p:sldId id="611" r:id="rId324"/>
    <p:sldId id="612" r:id="rId325"/>
    <p:sldId id="613" r:id="rId326"/>
    <p:sldId id="614" r:id="rId327"/>
    <p:sldId id="615" r:id="rId328"/>
    <p:sldId id="616" r:id="rId329"/>
    <p:sldId id="617" r:id="rId330"/>
    <p:sldId id="618" r:id="rId331"/>
    <p:sldId id="619" r:id="rId332"/>
    <p:sldId id="422" r:id="rId333"/>
    <p:sldId id="620" r:id="rId334"/>
    <p:sldId id="621" r:id="rId335"/>
    <p:sldId id="622" r:id="rId336"/>
    <p:sldId id="424" r:id="rId337"/>
    <p:sldId id="425" r:id="rId338"/>
    <p:sldId id="423" r:id="rId339"/>
    <p:sldId id="623" r:id="rId340"/>
    <p:sldId id="624" r:id="rId341"/>
    <p:sldId id="625" r:id="rId342"/>
    <p:sldId id="626" r:id="rId343"/>
    <p:sldId id="627" r:id="rId344"/>
    <p:sldId id="628" r:id="rId345"/>
    <p:sldId id="629" r:id="rId346"/>
    <p:sldId id="630" r:id="rId347"/>
    <p:sldId id="631" r:id="rId348"/>
    <p:sldId id="632" r:id="rId349"/>
    <p:sldId id="633" r:id="rId350"/>
    <p:sldId id="634" r:id="rId351"/>
    <p:sldId id="635" r:id="rId352"/>
    <p:sldId id="636" r:id="rId353"/>
    <p:sldId id="637" r:id="rId354"/>
    <p:sldId id="574" r:id="rId355"/>
    <p:sldId id="638" r:id="rId356"/>
    <p:sldId id="639" r:id="rId357"/>
    <p:sldId id="640" r:id="rId358"/>
    <p:sldId id="641" r:id="rId359"/>
    <p:sldId id="642" r:id="rId360"/>
    <p:sldId id="643" r:id="rId361"/>
    <p:sldId id="644" r:id="rId362"/>
    <p:sldId id="645" r:id="rId363"/>
    <p:sldId id="649" r:id="rId364"/>
    <p:sldId id="650" r:id="rId365"/>
    <p:sldId id="651" r:id="rId366"/>
    <p:sldId id="652" r:id="rId367"/>
    <p:sldId id="653" r:id="rId368"/>
    <p:sldId id="654" r:id="rId369"/>
    <p:sldId id="655" r:id="rId370"/>
    <p:sldId id="656" r:id="rId371"/>
    <p:sldId id="657" r:id="rId372"/>
    <p:sldId id="658" r:id="rId373"/>
    <p:sldId id="659" r:id="rId374"/>
    <p:sldId id="660" r:id="rId375"/>
    <p:sldId id="661" r:id="rId376"/>
    <p:sldId id="662" r:id="rId377"/>
    <p:sldId id="663" r:id="rId378"/>
    <p:sldId id="664" r:id="rId379"/>
    <p:sldId id="665" r:id="rId380"/>
    <p:sldId id="666" r:id="rId381"/>
    <p:sldId id="667" r:id="rId382"/>
    <p:sldId id="668" r:id="rId383"/>
    <p:sldId id="671" r:id="rId384"/>
    <p:sldId id="646" r:id="rId385"/>
    <p:sldId id="672" r:id="rId386"/>
    <p:sldId id="398" r:id="rId387"/>
    <p:sldId id="399" r:id="rId388"/>
    <p:sldId id="400" r:id="rId389"/>
    <p:sldId id="401" r:id="rId390"/>
    <p:sldId id="673" r:id="rId391"/>
    <p:sldId id="674" r:id="rId392"/>
    <p:sldId id="675" r:id="rId393"/>
    <p:sldId id="676" r:id="rId394"/>
    <p:sldId id="677" r:id="rId395"/>
    <p:sldId id="678" r:id="rId396"/>
    <p:sldId id="679" r:id="rId397"/>
    <p:sldId id="680" r:id="rId398"/>
    <p:sldId id="681" r:id="rId399"/>
    <p:sldId id="682" r:id="rId400"/>
    <p:sldId id="683" r:id="rId401"/>
    <p:sldId id="684" r:id="rId402"/>
    <p:sldId id="685" r:id="rId403"/>
    <p:sldId id="688" r:id="rId404"/>
    <p:sldId id="647" r:id="rId405"/>
    <p:sldId id="689" r:id="rId406"/>
    <p:sldId id="690" r:id="rId407"/>
    <p:sldId id="691" r:id="rId408"/>
    <p:sldId id="692" r:id="rId409"/>
    <p:sldId id="693" r:id="rId410"/>
    <p:sldId id="694" r:id="rId411"/>
    <p:sldId id="695" r:id="rId412"/>
    <p:sldId id="696" r:id="rId413"/>
    <p:sldId id="697" r:id="rId414"/>
    <p:sldId id="698" r:id="rId415"/>
    <p:sldId id="699" r:id="rId416"/>
    <p:sldId id="700" r:id="rId417"/>
    <p:sldId id="701" r:id="rId418"/>
    <p:sldId id="702" r:id="rId419"/>
    <p:sldId id="703" r:id="rId420"/>
    <p:sldId id="704" r:id="rId421"/>
    <p:sldId id="705" r:id="rId422"/>
    <p:sldId id="706" r:id="rId423"/>
    <p:sldId id="707" r:id="rId424"/>
    <p:sldId id="708" r:id="rId425"/>
    <p:sldId id="461" r:id="rId426"/>
    <p:sldId id="709" r:id="rId427"/>
    <p:sldId id="710" r:id="rId428"/>
    <p:sldId id="711" r:id="rId429"/>
    <p:sldId id="713" r:id="rId430"/>
    <p:sldId id="714" r:id="rId431"/>
    <p:sldId id="715" r:id="rId432"/>
    <p:sldId id="716" r:id="rId433"/>
    <p:sldId id="717" r:id="rId434"/>
    <p:sldId id="718" r:id="rId435"/>
    <p:sldId id="719" r:id="rId436"/>
    <p:sldId id="720" r:id="rId437"/>
    <p:sldId id="721" r:id="rId438"/>
    <p:sldId id="726" r:id="rId439"/>
    <p:sldId id="648" r:id="rId440"/>
    <p:sldId id="727" r:id="rId441"/>
    <p:sldId id="728" r:id="rId442"/>
    <p:sldId id="729" r:id="rId443"/>
    <p:sldId id="730" r:id="rId444"/>
    <p:sldId id="734" r:id="rId445"/>
    <p:sldId id="735" r:id="rId446"/>
    <p:sldId id="731" r:id="rId447"/>
    <p:sldId id="732" r:id="rId448"/>
    <p:sldId id="733" r:id="rId449"/>
    <p:sldId id="736" r:id="rId450"/>
    <p:sldId id="737" r:id="rId451"/>
    <p:sldId id="738" r:id="rId452"/>
    <p:sldId id="739" r:id="rId453"/>
    <p:sldId id="740" r:id="rId454"/>
    <p:sldId id="744" r:id="rId455"/>
    <p:sldId id="745" r:id="rId456"/>
    <p:sldId id="746" r:id="rId457"/>
    <p:sldId id="747" r:id="rId458"/>
    <p:sldId id="748" r:id="rId459"/>
    <p:sldId id="749" r:id="rId460"/>
    <p:sldId id="750" r:id="rId461"/>
    <p:sldId id="751" r:id="rId462"/>
    <p:sldId id="752" r:id="rId463"/>
    <p:sldId id="753" r:id="rId464"/>
    <p:sldId id="754" r:id="rId465"/>
    <p:sldId id="808" r:id="rId466"/>
    <p:sldId id="755" r:id="rId467"/>
    <p:sldId id="756" r:id="rId468"/>
    <p:sldId id="757" r:id="rId469"/>
    <p:sldId id="758" r:id="rId470"/>
    <p:sldId id="759" r:id="rId471"/>
    <p:sldId id="760" r:id="rId472"/>
    <p:sldId id="761" r:id="rId473"/>
    <p:sldId id="762" r:id="rId474"/>
    <p:sldId id="741" r:id="rId475"/>
    <p:sldId id="763" r:id="rId476"/>
    <p:sldId id="764" r:id="rId477"/>
    <p:sldId id="765" r:id="rId478"/>
    <p:sldId id="766" r:id="rId479"/>
    <p:sldId id="768" r:id="rId480"/>
    <p:sldId id="769" r:id="rId481"/>
    <p:sldId id="770" r:id="rId482"/>
    <p:sldId id="771" r:id="rId483"/>
    <p:sldId id="772" r:id="rId484"/>
    <p:sldId id="773" r:id="rId485"/>
    <p:sldId id="774" r:id="rId486"/>
    <p:sldId id="775" r:id="rId487"/>
    <p:sldId id="776" r:id="rId488"/>
    <p:sldId id="777" r:id="rId489"/>
    <p:sldId id="778" r:id="rId490"/>
    <p:sldId id="779" r:id="rId491"/>
    <p:sldId id="780" r:id="rId492"/>
    <p:sldId id="781" r:id="rId493"/>
    <p:sldId id="782" r:id="rId494"/>
    <p:sldId id="742" r:id="rId495"/>
    <p:sldId id="783" r:id="rId496"/>
    <p:sldId id="499" r:id="rId497"/>
    <p:sldId id="500" r:id="rId498"/>
    <p:sldId id="501" r:id="rId499"/>
    <p:sldId id="784" r:id="rId500"/>
    <p:sldId id="785" r:id="rId501"/>
    <p:sldId id="786" r:id="rId502"/>
    <p:sldId id="787" r:id="rId503"/>
    <p:sldId id="788" r:id="rId504"/>
    <p:sldId id="789" r:id="rId505"/>
    <p:sldId id="790" r:id="rId506"/>
    <p:sldId id="791" r:id="rId507"/>
    <p:sldId id="792" r:id="rId508"/>
    <p:sldId id="793" r:id="rId509"/>
    <p:sldId id="794" r:id="rId510"/>
    <p:sldId id="497" r:id="rId511"/>
    <p:sldId id="795" r:id="rId512"/>
    <p:sldId id="796" r:id="rId513"/>
    <p:sldId id="797" r:id="rId514"/>
    <p:sldId id="798" r:id="rId515"/>
    <p:sldId id="799" r:id="rId516"/>
    <p:sldId id="800" r:id="rId517"/>
    <p:sldId id="801" r:id="rId518"/>
    <p:sldId id="513" r:id="rId519"/>
    <p:sldId id="514" r:id="rId520"/>
    <p:sldId id="802" r:id="rId521"/>
    <p:sldId id="803" r:id="rId522"/>
    <p:sldId id="804" r:id="rId523"/>
    <p:sldId id="805" r:id="rId524"/>
    <p:sldId id="515" r:id="rId525"/>
    <p:sldId id="806" r:id="rId526"/>
    <p:sldId id="807" r:id="rId527"/>
    <p:sldId id="524" r:id="rId528"/>
    <p:sldId id="743" r:id="rId529"/>
    <p:sldId id="809" r:id="rId530"/>
    <p:sldId id="810" r:id="rId531"/>
    <p:sldId id="811" r:id="rId532"/>
    <p:sldId id="812" r:id="rId533"/>
    <p:sldId id="813" r:id="rId534"/>
    <p:sldId id="814" r:id="rId535"/>
    <p:sldId id="815" r:id="rId536"/>
    <p:sldId id="816" r:id="rId537"/>
    <p:sldId id="817" r:id="rId538"/>
    <p:sldId id="818" r:id="rId539"/>
    <p:sldId id="819" r:id="rId540"/>
    <p:sldId id="823" r:id="rId541"/>
    <p:sldId id="824" r:id="rId542"/>
    <p:sldId id="825" r:id="rId543"/>
    <p:sldId id="826" r:id="rId544"/>
    <p:sldId id="827" r:id="rId545"/>
    <p:sldId id="828" r:id="rId546"/>
    <p:sldId id="829" r:id="rId547"/>
    <p:sldId id="830" r:id="rId548"/>
    <p:sldId id="831" r:id="rId549"/>
    <p:sldId id="832" r:id="rId550"/>
    <p:sldId id="833" r:id="rId551"/>
    <p:sldId id="834" r:id="rId552"/>
    <p:sldId id="835" r:id="rId553"/>
    <p:sldId id="836" r:id="rId554"/>
    <p:sldId id="837" r:id="rId555"/>
    <p:sldId id="838" r:id="rId556"/>
    <p:sldId id="820" r:id="rId557"/>
    <p:sldId id="839" r:id="rId558"/>
    <p:sldId id="840" r:id="rId559"/>
    <p:sldId id="841" r:id="rId560"/>
    <p:sldId id="842" r:id="rId561"/>
    <p:sldId id="843" r:id="rId562"/>
    <p:sldId id="844" r:id="rId563"/>
    <p:sldId id="845" r:id="rId564"/>
    <p:sldId id="846" r:id="rId565"/>
    <p:sldId id="847" r:id="rId566"/>
    <p:sldId id="848" r:id="rId567"/>
    <p:sldId id="849" r:id="rId568"/>
    <p:sldId id="850" r:id="rId569"/>
    <p:sldId id="851" r:id="rId570"/>
    <p:sldId id="852" r:id="rId571"/>
    <p:sldId id="853" r:id="rId572"/>
    <p:sldId id="854" r:id="rId573"/>
    <p:sldId id="855" r:id="rId574"/>
    <p:sldId id="856" r:id="rId575"/>
    <p:sldId id="857" r:id="rId576"/>
    <p:sldId id="858" r:id="rId577"/>
    <p:sldId id="859" r:id="rId578"/>
    <p:sldId id="860" r:id="rId579"/>
    <p:sldId id="821" r:id="rId580"/>
    <p:sldId id="861" r:id="rId581"/>
    <p:sldId id="533" r:id="rId582"/>
    <p:sldId id="862" r:id="rId583"/>
    <p:sldId id="863" r:id="rId584"/>
    <p:sldId id="864" r:id="rId585"/>
    <p:sldId id="529" r:id="rId586"/>
    <p:sldId id="530" r:id="rId587"/>
    <p:sldId id="531" r:id="rId588"/>
    <p:sldId id="865" r:id="rId589"/>
    <p:sldId id="866" r:id="rId590"/>
    <p:sldId id="867" r:id="rId591"/>
    <p:sldId id="868" r:id="rId592"/>
    <p:sldId id="869" r:id="rId593"/>
    <p:sldId id="870" r:id="rId594"/>
    <p:sldId id="871" r:id="rId595"/>
    <p:sldId id="872" r:id="rId596"/>
    <p:sldId id="873" r:id="rId597"/>
    <p:sldId id="874" r:id="rId598"/>
    <p:sldId id="875" r:id="rId599"/>
    <p:sldId id="876" r:id="rId600"/>
    <p:sldId id="877" r:id="rId601"/>
    <p:sldId id="878" r:id="rId602"/>
    <p:sldId id="879" r:id="rId603"/>
    <p:sldId id="880" r:id="rId604"/>
    <p:sldId id="881" r:id="rId605"/>
    <p:sldId id="882" r:id="rId606"/>
    <p:sldId id="558" r:id="rId607"/>
    <p:sldId id="559" r:id="rId608"/>
    <p:sldId id="822" r:id="rId609"/>
    <p:sldId id="883" r:id="rId610"/>
    <p:sldId id="884" r:id="rId611"/>
    <p:sldId id="885" r:id="rId612"/>
    <p:sldId id="886" r:id="rId613"/>
    <p:sldId id="887" r:id="rId614"/>
    <p:sldId id="888" r:id="rId615"/>
    <p:sldId id="890" r:id="rId616"/>
    <p:sldId id="892" r:id="rId617"/>
    <p:sldId id="894" r:id="rId618"/>
    <p:sldId id="895" r:id="rId619"/>
    <p:sldId id="896" r:id="rId620"/>
    <p:sldId id="897" r:id="rId621"/>
    <p:sldId id="901" r:id="rId622"/>
    <p:sldId id="902" r:id="rId623"/>
    <p:sldId id="903" r:id="rId624"/>
    <p:sldId id="904" r:id="rId625"/>
    <p:sldId id="905" r:id="rId626"/>
    <p:sldId id="906" r:id="rId627"/>
    <p:sldId id="907" r:id="rId628"/>
    <p:sldId id="908" r:id="rId629"/>
    <p:sldId id="909" r:id="rId630"/>
    <p:sldId id="910" r:id="rId631"/>
    <p:sldId id="911" r:id="rId632"/>
    <p:sldId id="912" r:id="rId633"/>
    <p:sldId id="913" r:id="rId634"/>
    <p:sldId id="914" r:id="rId635"/>
    <p:sldId id="915" r:id="rId636"/>
    <p:sldId id="916" r:id="rId637"/>
    <p:sldId id="917" r:id="rId638"/>
    <p:sldId id="918" r:id="rId639"/>
    <p:sldId id="919" r:id="rId640"/>
    <p:sldId id="920" r:id="rId641"/>
    <p:sldId id="921" r:id="rId642"/>
    <p:sldId id="922" r:id="rId643"/>
    <p:sldId id="923" r:id="rId644"/>
    <p:sldId id="924" r:id="rId645"/>
    <p:sldId id="898" r:id="rId646"/>
    <p:sldId id="462" r:id="rId647"/>
    <p:sldId id="463" r:id="rId648"/>
    <p:sldId id="925" r:id="rId649"/>
    <p:sldId id="926" r:id="rId650"/>
    <p:sldId id="927" r:id="rId651"/>
    <p:sldId id="928" r:id="rId652"/>
    <p:sldId id="929" r:id="rId653"/>
    <p:sldId id="930" r:id="rId654"/>
    <p:sldId id="931" r:id="rId655"/>
    <p:sldId id="932" r:id="rId656"/>
    <p:sldId id="933" r:id="rId657"/>
    <p:sldId id="934" r:id="rId658"/>
    <p:sldId id="935" r:id="rId659"/>
    <p:sldId id="936" r:id="rId660"/>
    <p:sldId id="937" r:id="rId661"/>
    <p:sldId id="938" r:id="rId662"/>
    <p:sldId id="939" r:id="rId663"/>
    <p:sldId id="940" r:id="rId664"/>
    <p:sldId id="941" r:id="rId665"/>
    <p:sldId id="942" r:id="rId666"/>
    <p:sldId id="943" r:id="rId667"/>
    <p:sldId id="944" r:id="rId668"/>
    <p:sldId id="945" r:id="rId669"/>
    <p:sldId id="899" r:id="rId670"/>
    <p:sldId id="561" r:id="rId671"/>
    <p:sldId id="947" r:id="rId672"/>
    <p:sldId id="948" r:id="rId673"/>
    <p:sldId id="949" r:id="rId674"/>
    <p:sldId id="950" r:id="rId675"/>
    <p:sldId id="951" r:id="rId676"/>
    <p:sldId id="952" r:id="rId677"/>
    <p:sldId id="953" r:id="rId678"/>
    <p:sldId id="954" r:id="rId679"/>
    <p:sldId id="955" r:id="rId680"/>
    <p:sldId id="956" r:id="rId681"/>
    <p:sldId id="957" r:id="rId682"/>
    <p:sldId id="958" r:id="rId683"/>
    <p:sldId id="959" r:id="rId684"/>
    <p:sldId id="960" r:id="rId685"/>
    <p:sldId id="961" r:id="rId686"/>
    <p:sldId id="962" r:id="rId687"/>
    <p:sldId id="963" r:id="rId688"/>
    <p:sldId id="964" r:id="rId689"/>
    <p:sldId id="965" r:id="rId690"/>
    <p:sldId id="966" r:id="rId691"/>
    <p:sldId id="967" r:id="rId692"/>
    <p:sldId id="968" r:id="rId693"/>
    <p:sldId id="969" r:id="rId694"/>
    <p:sldId id="970" r:id="rId695"/>
    <p:sldId id="971" r:id="rId696"/>
    <p:sldId id="972" r:id="rId697"/>
    <p:sldId id="973" r:id="rId698"/>
    <p:sldId id="974" r:id="rId699"/>
    <p:sldId id="975" r:id="rId700"/>
    <p:sldId id="900" r:id="rId701"/>
    <p:sldId id="976" r:id="rId702"/>
    <p:sldId id="977" r:id="rId703"/>
    <p:sldId id="979" r:id="rId704"/>
    <p:sldId id="980" r:id="rId705"/>
    <p:sldId id="981" r:id="rId706"/>
    <p:sldId id="982" r:id="rId707"/>
    <p:sldId id="983" r:id="rId708"/>
    <p:sldId id="984" r:id="rId709"/>
    <p:sldId id="988" r:id="rId710"/>
    <p:sldId id="989" r:id="rId711"/>
    <p:sldId id="990" r:id="rId712"/>
    <p:sldId id="991" r:id="rId713"/>
    <p:sldId id="992" r:id="rId714"/>
    <p:sldId id="993" r:id="rId715"/>
    <p:sldId id="994" r:id="rId716"/>
    <p:sldId id="995" r:id="rId717"/>
    <p:sldId id="996" r:id="rId718"/>
    <p:sldId id="997" r:id="rId719"/>
    <p:sldId id="998" r:id="rId720"/>
    <p:sldId id="999" r:id="rId721"/>
    <p:sldId id="1000" r:id="rId722"/>
    <p:sldId id="1001" r:id="rId723"/>
    <p:sldId id="1002" r:id="rId724"/>
    <p:sldId id="1003" r:id="rId725"/>
    <p:sldId id="1004" r:id="rId726"/>
    <p:sldId id="985" r:id="rId727"/>
    <p:sldId id="1005" r:id="rId728"/>
    <p:sldId id="1006" r:id="rId729"/>
    <p:sldId id="1007" r:id="rId730"/>
    <p:sldId id="1008" r:id="rId731"/>
    <p:sldId id="1009" r:id="rId732"/>
    <p:sldId id="1010" r:id="rId733"/>
    <p:sldId id="1011" r:id="rId734"/>
    <p:sldId id="1012" r:id="rId735"/>
    <p:sldId id="1013" r:id="rId736"/>
    <p:sldId id="1014" r:id="rId737"/>
    <p:sldId id="1015" r:id="rId738"/>
    <p:sldId id="1016" r:id="rId739"/>
    <p:sldId id="1017" r:id="rId740"/>
    <p:sldId id="1044" r:id="rId741"/>
    <p:sldId id="1018" r:id="rId742"/>
    <p:sldId id="1019" r:id="rId743"/>
    <p:sldId id="1020" r:id="rId744"/>
    <p:sldId id="1021" r:id="rId745"/>
    <p:sldId id="1022" r:id="rId746"/>
    <p:sldId id="986" r:id="rId747"/>
    <p:sldId id="1023" r:id="rId748"/>
    <p:sldId id="1024" r:id="rId749"/>
    <p:sldId id="1025" r:id="rId750"/>
    <p:sldId id="1026" r:id="rId751"/>
    <p:sldId id="1027" r:id="rId752"/>
    <p:sldId id="1045" r:id="rId753"/>
    <p:sldId id="1028" r:id="rId754"/>
    <p:sldId id="1029" r:id="rId755"/>
    <p:sldId id="1030" r:id="rId756"/>
    <p:sldId id="1031" r:id="rId757"/>
    <p:sldId id="1032" r:id="rId758"/>
    <p:sldId id="1033" r:id="rId759"/>
    <p:sldId id="1034" r:id="rId760"/>
    <p:sldId id="1035" r:id="rId761"/>
    <p:sldId id="1036" r:id="rId762"/>
    <p:sldId id="1037" r:id="rId763"/>
    <p:sldId id="1038" r:id="rId764"/>
    <p:sldId id="1039" r:id="rId765"/>
    <p:sldId id="1040" r:id="rId766"/>
    <p:sldId id="1041" r:id="rId767"/>
    <p:sldId id="1042" r:id="rId768"/>
    <p:sldId id="1043" r:id="rId769"/>
    <p:sldId id="987" r:id="rId770"/>
    <p:sldId id="1046" r:id="rId771"/>
    <p:sldId id="1047" r:id="rId772"/>
    <p:sldId id="1048" r:id="rId773"/>
    <p:sldId id="1049" r:id="rId774"/>
    <p:sldId id="1050" r:id="rId775"/>
    <p:sldId id="1051" r:id="rId776"/>
    <p:sldId id="1055" r:id="rId777"/>
    <p:sldId id="1056" r:id="rId778"/>
    <p:sldId id="1057" r:id="rId779"/>
    <p:sldId id="1058" r:id="rId780"/>
    <p:sldId id="1059" r:id="rId781"/>
    <p:sldId id="1060" r:id="rId782"/>
    <p:sldId id="1061" r:id="rId783"/>
    <p:sldId id="1062" r:id="rId784"/>
    <p:sldId id="1063" r:id="rId785"/>
    <p:sldId id="1064" r:id="rId786"/>
    <p:sldId id="1065" r:id="rId787"/>
    <p:sldId id="1066" r:id="rId788"/>
    <p:sldId id="1067" r:id="rId789"/>
    <p:sldId id="1068" r:id="rId790"/>
    <p:sldId id="1069" r:id="rId791"/>
    <p:sldId id="1070" r:id="rId792"/>
    <p:sldId id="1071" r:id="rId793"/>
    <p:sldId id="1072" r:id="rId794"/>
    <p:sldId id="1073" r:id="rId795"/>
    <p:sldId id="1074" r:id="rId796"/>
    <p:sldId id="1075" r:id="rId797"/>
    <p:sldId id="1076" r:id="rId798"/>
    <p:sldId id="1077" r:id="rId799"/>
    <p:sldId id="1078" r:id="rId800"/>
    <p:sldId id="1052" r:id="rId801"/>
    <p:sldId id="1079" r:id="rId802"/>
    <p:sldId id="1080" r:id="rId803"/>
    <p:sldId id="1081" r:id="rId804"/>
    <p:sldId id="1082" r:id="rId805"/>
    <p:sldId id="1083" r:id="rId806"/>
    <p:sldId id="1084" r:id="rId807"/>
    <p:sldId id="1085" r:id="rId808"/>
    <p:sldId id="1086" r:id="rId809"/>
    <p:sldId id="1087" r:id="rId810"/>
    <p:sldId id="1088" r:id="rId811"/>
    <p:sldId id="1089" r:id="rId812"/>
    <p:sldId id="1090" r:id="rId813"/>
    <p:sldId id="1091" r:id="rId814"/>
    <p:sldId id="1093" r:id="rId815"/>
    <p:sldId id="1094" r:id="rId816"/>
    <p:sldId id="1131" r:id="rId817"/>
    <p:sldId id="1095" r:id="rId818"/>
    <p:sldId id="1096" r:id="rId819"/>
    <p:sldId id="1097" r:id="rId820"/>
    <p:sldId id="1098" r:id="rId821"/>
    <p:sldId id="1099" r:id="rId822"/>
    <p:sldId id="1100" r:id="rId823"/>
    <p:sldId id="1101" r:id="rId824"/>
    <p:sldId id="1053" r:id="rId825"/>
    <p:sldId id="1102" r:id="rId826"/>
    <p:sldId id="1103" r:id="rId827"/>
    <p:sldId id="1104" r:id="rId828"/>
    <p:sldId id="1105" r:id="rId829"/>
    <p:sldId id="1106" r:id="rId830"/>
    <p:sldId id="1107" r:id="rId831"/>
    <p:sldId id="1108" r:id="rId832"/>
    <p:sldId id="1109" r:id="rId833"/>
    <p:sldId id="1110" r:id="rId834"/>
    <p:sldId id="1111" r:id="rId835"/>
    <p:sldId id="1112" r:id="rId836"/>
    <p:sldId id="1113" r:id="rId837"/>
    <p:sldId id="1114" r:id="rId838"/>
    <p:sldId id="1115" r:id="rId839"/>
    <p:sldId id="1116" r:id="rId840"/>
    <p:sldId id="1117" r:id="rId841"/>
    <p:sldId id="1118" r:id="rId842"/>
    <p:sldId id="1119" r:id="rId843"/>
    <p:sldId id="1120" r:id="rId844"/>
    <p:sldId id="1121" r:id="rId845"/>
    <p:sldId id="1122" r:id="rId846"/>
    <p:sldId id="1123" r:id="rId847"/>
    <p:sldId id="1124" r:id="rId848"/>
    <p:sldId id="1125" r:id="rId849"/>
    <p:sldId id="1126" r:id="rId850"/>
    <p:sldId id="1127" r:id="rId851"/>
    <p:sldId id="1128" r:id="rId852"/>
    <p:sldId id="1129" r:id="rId853"/>
    <p:sldId id="1130" r:id="rId854"/>
    <p:sldId id="1054" r:id="rId855"/>
    <p:sldId id="1132" r:id="rId856"/>
    <p:sldId id="1133" r:id="rId857"/>
    <p:sldId id="1134" r:id="rId858"/>
    <p:sldId id="1135" r:id="rId859"/>
    <p:sldId id="1139" r:id="rId860"/>
    <p:sldId id="1136" r:id="rId861"/>
    <p:sldId id="1137" r:id="rId862"/>
    <p:sldId id="1138" r:id="rId863"/>
    <p:sldId id="1140" r:id="rId864"/>
    <p:sldId id="1141" r:id="rId86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1142"/>
            <p14:sldId id="1143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  <p14:section name="Билет 4" id="{4C4A83DF-5BF0-4F60-823A-2A2DFDE31A4B}">
          <p14:sldIdLst>
            <p14:sldId id="570"/>
            <p14:sldId id="571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72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365"/>
            <p14:sldId id="366"/>
            <p14:sldId id="367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73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422"/>
            <p14:sldId id="620"/>
            <p14:sldId id="621"/>
            <p14:sldId id="622"/>
            <p14:sldId id="424"/>
            <p14:sldId id="425"/>
            <p14:sldId id="423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574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Билет 5" id="{18FD33B9-6195-46A7-921C-4682B261745E}">
          <p14:sldIdLst>
            <p14:sldId id="644"/>
            <p14:sldId id="645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1"/>
            <p14:sldId id="646"/>
            <p14:sldId id="672"/>
            <p14:sldId id="398"/>
            <p14:sldId id="399"/>
            <p14:sldId id="400"/>
            <p14:sldId id="401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8"/>
            <p14:sldId id="647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461"/>
            <p14:sldId id="709"/>
            <p14:sldId id="710"/>
            <p14:sldId id="711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648"/>
            <p14:sldId id="727"/>
            <p14:sldId id="728"/>
            <p14:sldId id="729"/>
            <p14:sldId id="730"/>
            <p14:sldId id="734"/>
            <p14:sldId id="735"/>
            <p14:sldId id="731"/>
            <p14:sldId id="732"/>
            <p14:sldId id="733"/>
            <p14:sldId id="736"/>
            <p14:sldId id="737"/>
            <p14:sldId id="738"/>
          </p14:sldIdLst>
        </p14:section>
        <p14:section name="Билет 6" id="{033EDC65-07CB-4A90-8E19-9FD11A0E90B0}">
          <p14:sldIdLst>
            <p14:sldId id="739"/>
            <p14:sldId id="740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808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41"/>
            <p14:sldId id="763"/>
            <p14:sldId id="764"/>
            <p14:sldId id="765"/>
            <p14:sldId id="766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42"/>
            <p14:sldId id="783"/>
            <p14:sldId id="499"/>
            <p14:sldId id="500"/>
            <p14:sldId id="501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497"/>
            <p14:sldId id="795"/>
            <p14:sldId id="796"/>
            <p14:sldId id="797"/>
            <p14:sldId id="798"/>
            <p14:sldId id="799"/>
            <p14:sldId id="800"/>
            <p14:sldId id="801"/>
            <p14:sldId id="513"/>
            <p14:sldId id="514"/>
            <p14:sldId id="802"/>
            <p14:sldId id="803"/>
            <p14:sldId id="804"/>
            <p14:sldId id="805"/>
            <p14:sldId id="515"/>
            <p14:sldId id="806"/>
            <p14:sldId id="807"/>
            <p14:sldId id="524"/>
            <p14:sldId id="743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</p14:sldIdLst>
        </p14:section>
        <p14:section name="Билет 7" id="{0B251A61-CFB5-4765-B897-B7165E2998F2}">
          <p14:sldIdLst>
            <p14:sldId id="818"/>
            <p14:sldId id="819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20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21"/>
            <p14:sldId id="861"/>
            <p14:sldId id="533"/>
            <p14:sldId id="862"/>
            <p14:sldId id="863"/>
            <p14:sldId id="864"/>
            <p14:sldId id="529"/>
            <p14:sldId id="530"/>
            <p14:sldId id="531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558"/>
            <p14:sldId id="559"/>
            <p14:sldId id="822"/>
            <p14:sldId id="883"/>
            <p14:sldId id="884"/>
            <p14:sldId id="885"/>
            <p14:sldId id="886"/>
            <p14:sldId id="887"/>
            <p14:sldId id="888"/>
            <p14:sldId id="890"/>
            <p14:sldId id="892"/>
            <p14:sldId id="894"/>
            <p14:sldId id="895"/>
          </p14:sldIdLst>
        </p14:section>
        <p14:section name="Билет 8" id="{931FF251-00C0-4B60-971D-0E0C4BE2511F}">
          <p14:sldIdLst>
            <p14:sldId id="896"/>
            <p14:sldId id="897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898"/>
            <p14:sldId id="462"/>
            <p14:sldId id="463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899"/>
            <p14:sldId id="561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00"/>
            <p14:sldId id="976"/>
            <p14:sldId id="977"/>
            <p14:sldId id="979"/>
            <p14:sldId id="980"/>
            <p14:sldId id="981"/>
            <p14:sldId id="982"/>
          </p14:sldIdLst>
        </p14:section>
        <p14:section name="Билет 9" id="{D019537E-B1D9-4855-A16C-F76326FE91CD}">
          <p14:sldIdLst>
            <p14:sldId id="983"/>
            <p14:sldId id="984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985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44"/>
            <p14:sldId id="1018"/>
            <p14:sldId id="1019"/>
            <p14:sldId id="1020"/>
            <p14:sldId id="1021"/>
            <p14:sldId id="1022"/>
            <p14:sldId id="986"/>
            <p14:sldId id="1023"/>
            <p14:sldId id="1024"/>
            <p14:sldId id="1025"/>
            <p14:sldId id="1026"/>
            <p14:sldId id="1027"/>
            <p14:sldId id="1045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987"/>
            <p14:sldId id="1046"/>
            <p14:sldId id="1047"/>
            <p14:sldId id="1048"/>
            <p14:sldId id="1049"/>
          </p14:sldIdLst>
        </p14:section>
        <p14:section name="Билет 10" id="{BE98D78D-2B06-428C-90A0-7135B9B652A5}">
          <p14:sldIdLst>
            <p14:sldId id="1050"/>
            <p14:sldId id="1051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52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091"/>
            <p14:sldId id="1093"/>
            <p14:sldId id="1094"/>
            <p14:sldId id="1131"/>
            <p14:sldId id="1095"/>
            <p14:sldId id="1096"/>
            <p14:sldId id="1097"/>
            <p14:sldId id="1098"/>
            <p14:sldId id="1099"/>
            <p14:sldId id="1100"/>
            <p14:sldId id="1101"/>
            <p14:sldId id="1053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054"/>
            <p14:sldId id="1132"/>
            <p14:sldId id="1133"/>
            <p14:sldId id="1134"/>
            <p14:sldId id="1135"/>
            <p14:sldId id="1139"/>
            <p14:sldId id="1136"/>
            <p14:sldId id="1137"/>
            <p14:sldId id="1138"/>
            <p14:sldId id="1140"/>
            <p14:sldId id="11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81346" autoAdjust="0"/>
  </p:normalViewPr>
  <p:slideViewPr>
    <p:cSldViewPr snapToGrid="0">
      <p:cViewPr varScale="1">
        <p:scale>
          <a:sx n="92" d="100"/>
          <a:sy n="92" d="100"/>
        </p:scale>
        <p:origin x="124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77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836" Type="http://schemas.openxmlformats.org/officeDocument/2006/relationships/slide" Target="slides/slide835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theme" Target="theme/theme1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829" Type="http://schemas.openxmlformats.org/officeDocument/2006/relationships/slide" Target="slides/slide828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42" Type="http://schemas.openxmlformats.org/officeDocument/2006/relationships/slide" Target="slides/slide4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717" Type="http://schemas.openxmlformats.org/officeDocument/2006/relationships/slide" Target="slides/slide716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viewProps" Target="viewProps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64" Type="http://schemas.openxmlformats.org/officeDocument/2006/relationships/slide" Target="slides/slide63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280" Type="http://schemas.openxmlformats.org/officeDocument/2006/relationships/slide" Target="slides/slide279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817" Type="http://schemas.openxmlformats.org/officeDocument/2006/relationships/slide" Target="slides/slide816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slide" Target="slides/slide82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841" Type="http://schemas.openxmlformats.org/officeDocument/2006/relationships/slide" Target="slides/slide8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852" Type="http://schemas.openxmlformats.org/officeDocument/2006/relationships/slide" Target="slides/slide85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863" Type="http://schemas.openxmlformats.org/officeDocument/2006/relationships/slide" Target="slides/slide862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43" Type="http://schemas.openxmlformats.org/officeDocument/2006/relationships/slide" Target="slides/slide842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854" Type="http://schemas.openxmlformats.org/officeDocument/2006/relationships/slide" Target="slides/slide85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865" Type="http://schemas.openxmlformats.org/officeDocument/2006/relationships/slide" Target="slides/slide864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slide" Target="slides/slide8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845" Type="http://schemas.openxmlformats.org/officeDocument/2006/relationships/slide" Target="slides/slide84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856" Type="http://schemas.openxmlformats.org/officeDocument/2006/relationships/slide" Target="slides/slide85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867" Type="http://schemas.openxmlformats.org/officeDocument/2006/relationships/presProps" Target="presProps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40" Type="http://schemas.openxmlformats.org/officeDocument/2006/relationships/slide" Target="slides/slide839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833" Type="http://schemas.openxmlformats.org/officeDocument/2006/relationships/slide" Target="slides/slide832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notesMaster" Target="notesMasters/notesMaster1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737" Type="http://schemas.openxmlformats.org/officeDocument/2006/relationships/slide" Target="slides/slide736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850" Type="http://schemas.openxmlformats.org/officeDocument/2006/relationships/slide" Target="slides/slide849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ОСНОВНЫЕ НАЧИСЛЕНИЯ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для формирования рабочего набора записей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ВТ_ТабЧасть_Оклад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	И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Сотрудник,</a:t>
            </a:r>
          </a:p>
          <a:p>
            <a:r>
              <a:rPr lang="ru-RU" dirty="0"/>
              <a:t>	|	Подразделение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</a:t>
            </a:r>
            <a:r>
              <a:rPr lang="ru-RU" dirty="0"/>
              <a:t> КАК </a:t>
            </a:r>
            <a:r>
              <a:rPr lang="ru-RU" dirty="0" err="1"/>
              <a:t>ВТ_ТабЧасть_Оклад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</a:t>
            </a:r>
            <a:r>
              <a:rPr lang="ru-RU" dirty="0"/>
              <a:t> КАК </a:t>
            </a:r>
            <a:r>
              <a:rPr lang="ru-RU" dirty="0" err="1"/>
              <a:t>ВТ_ТабЧасть_Оклад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ВТ_ТабЧасть_Оклад.Сотрудник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МЕСЯЦ) КАК </a:t>
            </a:r>
            <a:r>
              <a:rPr lang="ru-RU" dirty="0" err="1"/>
              <a:t>КоличествоМесяцев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	И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ВидРасчетаБольничный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ВидРасчетаБольничный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МассивРезультатов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результата запроса по Окладу, заполнение движений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ВыборкаОклад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[1].Выбрать();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ВыборкаОклад.Следующий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результата запроса по Больничному, заполнение движений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ВыборкаБольничный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[2].Выбрать();</a:t>
            </a:r>
          </a:p>
          <a:p>
            <a:r>
              <a:rPr lang="ru-RU" dirty="0"/>
              <a:t>	// Разбиваем заданный период больничного по месяцам, при этом для каждого записи в качестве начала периода действия </a:t>
            </a:r>
          </a:p>
          <a:p>
            <a:r>
              <a:rPr lang="ru-RU" dirty="0"/>
              <a:t>	// устанавливаем начало месяца, в качестве конца - конец месяца, переопределяем только начало периода действия </a:t>
            </a:r>
          </a:p>
          <a:p>
            <a:r>
              <a:rPr lang="ru-RU" dirty="0"/>
              <a:t>	// для первой строки и конец периода действия для последней строки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ВыборкаБольничный.Следующий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Для </a:t>
            </a:r>
            <a:r>
              <a:rPr lang="ru-RU" dirty="0" err="1"/>
              <a:t>ИндексМесяца</a:t>
            </a:r>
            <a:r>
              <a:rPr lang="ru-RU" dirty="0"/>
              <a:t> = 0 По </a:t>
            </a:r>
            <a:r>
              <a:rPr lang="ru-RU" dirty="0" err="1"/>
              <a:t>ВыборкаБольничный.КоличествоМесяцев</a:t>
            </a:r>
            <a:r>
              <a:rPr lang="ru-RU" dirty="0"/>
              <a:t>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ВыборкаБольничный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НачалоТекущегоМесяца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 (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ВыборкаБольничный.ДатаНачала</a:t>
            </a:r>
            <a:r>
              <a:rPr lang="ru-RU" dirty="0"/>
              <a:t>, </a:t>
            </a:r>
            <a:r>
              <a:rPr lang="ru-RU" dirty="0" err="1"/>
              <a:t>ИндексМесяца</a:t>
            </a:r>
            <a:r>
              <a:rPr lang="ru-RU" dirty="0"/>
              <a:t>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ИндексМесяца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  <a:r>
              <a:rPr lang="ru-RU" dirty="0" err="1"/>
              <a:t>ПериодДействияНачало</a:t>
            </a:r>
            <a:r>
              <a:rPr lang="ru-RU" dirty="0"/>
              <a:t> = </a:t>
            </a:r>
            <a:r>
              <a:rPr lang="ru-RU" dirty="0" err="1"/>
              <a:t>ВыборкаБольничный.ДатаНачала</a:t>
            </a:r>
            <a:r>
              <a:rPr lang="ru-RU" dirty="0"/>
              <a:t> // Переопределение значения </a:t>
            </a:r>
            <a:r>
              <a:rPr lang="ru-RU" dirty="0" err="1"/>
              <a:t>ПериодДействияНачало</a:t>
            </a:r>
            <a:r>
              <a:rPr lang="ru-RU" dirty="0"/>
              <a:t> для первой строки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ПериодДействияНачало</a:t>
            </a:r>
            <a:r>
              <a:rPr lang="ru-RU" dirty="0"/>
              <a:t> = </a:t>
            </a:r>
            <a:r>
              <a:rPr lang="ru-RU" dirty="0" err="1"/>
              <a:t>НачалоТекущегоМесяца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             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НачалоТекущегоМесяца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НачалоТекущегоМесяца</a:t>
            </a:r>
            <a:r>
              <a:rPr lang="ru-RU" dirty="0"/>
              <a:t>, -1);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ВыборкаБольничный.ДатаОкончания</a:t>
            </a:r>
            <a:r>
              <a:rPr lang="ru-RU" dirty="0"/>
              <a:t>;  // Переопределение значения </a:t>
            </a:r>
            <a:r>
              <a:rPr lang="ru-RU" dirty="0" err="1"/>
              <a:t>ПериодДействияКонец</a:t>
            </a:r>
            <a:r>
              <a:rPr lang="ru-RU" dirty="0"/>
              <a:t> для последней строки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// Данные могут вводиться задним числом, значит необходимо сформировать </a:t>
            </a:r>
            <a:r>
              <a:rPr lang="ru-RU" dirty="0" err="1"/>
              <a:t>сторно</a:t>
            </a:r>
            <a:r>
              <a:rPr lang="ru-RU" dirty="0"/>
              <a:t> записи</a:t>
            </a:r>
          </a:p>
          <a:p>
            <a:r>
              <a:rPr lang="ru-RU" dirty="0"/>
              <a:t>	</a:t>
            </a:r>
            <a:r>
              <a:rPr lang="ru-RU" dirty="0" err="1"/>
              <a:t>СторноЗаписи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Сторно</a:t>
            </a:r>
            <a:r>
              <a:rPr lang="ru-RU" dirty="0"/>
              <a:t> Из </a:t>
            </a:r>
            <a:r>
              <a:rPr lang="ru-RU" dirty="0" err="1"/>
              <a:t>СторноЗаписи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Сторно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Сторно.ПериодРегистрацииСторно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Сторно.ПериодДействияНачалоСторно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Сторно.ПериодДействияКонецСторно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Запись рабочего набора записей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Окончательный расчет данных в регистре</a:t>
            </a:r>
          </a:p>
          <a:p>
            <a:r>
              <a:rPr lang="ru-RU" dirty="0"/>
              <a:t>	// РАСЧЕТ ОКЛАДА</a:t>
            </a:r>
          </a:p>
          <a:p>
            <a:r>
              <a:rPr lang="ru-RU" dirty="0"/>
              <a:t>	// Формула расчета: [Количество отработанных часов] * [Тарифная ставка]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ЧасовФакт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ДнейПлан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Запись.Сторно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Запись.Результат</a:t>
            </a:r>
            <a:r>
              <a:rPr lang="ru-RU" dirty="0"/>
              <a:t> = -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Запись.РабочихДней</a:t>
            </a:r>
            <a:r>
              <a:rPr lang="ru-RU" dirty="0"/>
              <a:t> = 0; // </a:t>
            </a:r>
            <a:r>
              <a:rPr lang="ru-RU" dirty="0" err="1"/>
              <a:t>Сторно</a:t>
            </a:r>
            <a:r>
              <a:rPr lang="ru-RU" dirty="0"/>
              <a:t> запись не должна изменить количество плановых (рабочих) дней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Запись.РабочихДней</a:t>
            </a:r>
            <a:r>
              <a:rPr lang="ru-RU" dirty="0"/>
              <a:t> = </a:t>
            </a:r>
            <a:r>
              <a:rPr lang="ru-RU" dirty="0" err="1"/>
              <a:t>Выборка.ДнейПлан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Запись.ЧасовФакт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                  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БОЛЬНИЧНОГО	</a:t>
            </a:r>
          </a:p>
          <a:p>
            <a:r>
              <a:rPr lang="ru-RU" dirty="0"/>
              <a:t>	// Формула расчета: [Сумма базы (по окладу)][Количество рабочих дней в базовом периоде] * [Количество дней больничного]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РАЗНОСТЬДАТ(</a:t>
            </a:r>
            <a:r>
              <a:rPr lang="ru-RU" dirty="0" err="1"/>
              <a:t>ОсновныеНачисленияБазаОсновныеНачисления.ПериодДействияНачало</a:t>
            </a:r>
            <a:r>
              <a:rPr lang="ru-RU" dirty="0"/>
              <a:t>, </a:t>
            </a:r>
            <a:r>
              <a:rPr lang="ru-RU" dirty="0" err="1"/>
              <a:t>ОсновныеНачисленияБазаОсновныеНачисления.ПериодДействияКонец</a:t>
            </a:r>
            <a:r>
              <a:rPr lang="ru-RU" dirty="0"/>
              <a:t>, ДЕНЬ) + 1 КАК </a:t>
            </a:r>
            <a:r>
              <a:rPr lang="ru-RU" dirty="0" err="1"/>
              <a:t>ДнейБолезни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ОсновныеНачисленияБазаОсновныеНачисления.РабочихДнейБаза</a:t>
            </a:r>
            <a:r>
              <a:rPr lang="ru-RU" dirty="0"/>
              <a:t>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,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ВидРасчетаБольничный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 (2);</a:t>
            </a:r>
          </a:p>
          <a:p>
            <a:r>
              <a:rPr lang="ru-RU" dirty="0"/>
              <a:t>	Измерения[0] = "Сотрудник";</a:t>
            </a:r>
          </a:p>
          <a:p>
            <a:r>
              <a:rPr lang="ru-RU" dirty="0"/>
              <a:t>	Измерения[1] = "Подразделение";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ВидРасчетаБольничный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= 0, 0,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Выборка.ДнейБолезни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Запись.ДнейБолезни</a:t>
            </a:r>
            <a:r>
              <a:rPr lang="ru-RU" dirty="0"/>
              <a:t> = </a:t>
            </a:r>
            <a:r>
              <a:rPr lang="ru-RU" dirty="0" err="1"/>
              <a:t>Выборка.ДнейБолезни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Запись.БазаРабочихДней</a:t>
            </a:r>
            <a:r>
              <a:rPr lang="ru-RU" dirty="0"/>
              <a:t> = </a:t>
            </a:r>
            <a:r>
              <a:rPr lang="ru-RU" dirty="0" err="1"/>
              <a:t>Выборка.БазаРабочихДней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Запись.БазаНачислений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ОбработкаВыбораФайла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 // После выбора файла будет вызвана процедура </a:t>
            </a:r>
            <a:r>
              <a:rPr lang="ru-RU" dirty="0" err="1"/>
              <a:t>ОбработкаВыбораФайла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ОбработкаВыбораФайла</a:t>
            </a:r>
            <a:r>
              <a:rPr lang="ru-RU" dirty="0"/>
              <a:t> (</a:t>
            </a:r>
            <a:r>
              <a:rPr lang="ru-RU" dirty="0" err="1"/>
              <a:t>ФайлВыбран</a:t>
            </a:r>
            <a:r>
              <a:rPr lang="ru-RU" dirty="0"/>
              <a:t>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ФайлВыбран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Адрес;  // помещаем в реквизит адрес во временном хранилище на выбранное изображение </a:t>
            </a:r>
          </a:p>
          <a:p>
            <a:r>
              <a:rPr lang="ru-RU" dirty="0"/>
              <a:t>		</a:t>
            </a:r>
            <a:r>
              <a:rPr lang="ru-RU" dirty="0" err="1"/>
              <a:t>Модифицированность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 реквизит </a:t>
            </a:r>
            <a:r>
              <a:rPr lang="ru-RU" dirty="0" err="1"/>
              <a:t>ФотоСтрокой</a:t>
            </a:r>
            <a:r>
              <a:rPr lang="ru-RU" dirty="0"/>
              <a:t> был ранее помещен адрес на картинку, то извлекаем картинку и сохраняем в реквизите Фото</a:t>
            </a:r>
          </a:p>
          <a:p>
            <a:r>
              <a:rPr lang="ru-RU" dirty="0"/>
              <a:t>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ДвоичныеДанные</a:t>
            </a:r>
            <a:r>
              <a:rPr lang="ru-RU" dirty="0"/>
              <a:t> = 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ДвоичныеДанные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 //В переменную </a:t>
            </a:r>
            <a:r>
              <a:rPr lang="ru-RU" dirty="0" err="1"/>
              <a:t>ФотоСтрокой</a:t>
            </a:r>
            <a:r>
              <a:rPr lang="ru-RU" dirty="0"/>
              <a:t> помещаем ссылку на реквизит с изображением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6649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Виды номенклатуры, </a:t>
            </a:r>
            <a:r>
              <a:rPr lang="ru-RU" dirty="0" err="1"/>
              <a:t>СвойстваНоменклатуры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Свойство | Количество), </a:t>
            </a:r>
            <a:r>
              <a:rPr lang="ru-RU" dirty="0" err="1"/>
              <a:t>ДополнительныеЗначенияХарактеристик</a:t>
            </a:r>
            <a:r>
              <a:rPr lang="ru-RU" dirty="0"/>
              <a:t> (подчинен - плану видов характеристик </a:t>
            </a:r>
            <a:r>
              <a:rPr lang="ru-RU" dirty="0" err="1"/>
              <a:t>ХарактеристикиОбъектов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(Свойство, Характеристика | Значение),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СоставНаборовПродуктов</a:t>
            </a:r>
            <a:r>
              <a:rPr lang="ru-RU" dirty="0"/>
              <a:t> (</a:t>
            </a:r>
            <a:r>
              <a:rPr lang="ru-RU" dirty="0" err="1"/>
              <a:t>НаборПродуктов</a:t>
            </a:r>
            <a:r>
              <a:rPr lang="ru-RU" dirty="0"/>
              <a:t>, Продукт, Свойство | Количество), документ Комплектация (запретить проведение)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движения из выборки</a:t>
            </a:r>
          </a:p>
          <a:p>
            <a:r>
              <a:rPr lang="ru-RU" dirty="0"/>
              <a:t>Код расходной: запрос для получения данных для формирования движений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- вт1, потом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СоставНаборовПродуктов</a:t>
            </a:r>
            <a:r>
              <a:rPr lang="ru-RU" dirty="0"/>
              <a:t> по номенклатуре  и объединить с </a:t>
            </a:r>
            <a:r>
              <a:rPr lang="ru-RU" dirty="0" err="1"/>
              <a:t>тч</a:t>
            </a:r>
            <a:r>
              <a:rPr lang="ru-RU" dirty="0"/>
              <a:t> без наборов - получится </a:t>
            </a:r>
            <a:r>
              <a:rPr lang="ru-RU" dirty="0" err="1"/>
              <a:t>вт</a:t>
            </a:r>
            <a:r>
              <a:rPr lang="ru-RU" dirty="0"/>
              <a:t> все блюда и продукты и в итоговом запросе </a:t>
            </a:r>
            <a:r>
              <a:rPr lang="ru-RU" dirty="0" err="1"/>
              <a:t>схлопнуть</a:t>
            </a:r>
            <a:r>
              <a:rPr lang="ru-RU" dirty="0"/>
              <a:t> полученную </a:t>
            </a:r>
            <a:r>
              <a:rPr lang="ru-RU" dirty="0" err="1"/>
              <a:t>вт</a:t>
            </a:r>
            <a:r>
              <a:rPr lang="ru-RU" dirty="0"/>
              <a:t>), пройтись по выборке и заполнить движения, затем возвести флаг, заблокировать для изменения и записать, потом запрос для проверки остатков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где номенклатура и свойство в </a:t>
            </a:r>
            <a:r>
              <a:rPr lang="ru-RU" dirty="0" err="1"/>
              <a:t>вт</a:t>
            </a:r>
            <a:r>
              <a:rPr lang="ru-RU" dirty="0"/>
              <a:t> все блюда и продукты и где остаток &lt; 0), если результат не пустой - отказ и вывод сообщения</a:t>
            </a:r>
          </a:p>
          <a:p>
            <a:r>
              <a:rPr lang="ru-RU" dirty="0"/>
              <a:t>Код комплектация: перед записью если не возведен флаг, тогда прочитать, для каждого из движения заполнить период и активность и в конце возвести флаг, при копировании получить выборку из </a:t>
            </a:r>
            <a:r>
              <a:rPr lang="ru-RU" dirty="0" err="1"/>
              <a:t>рн</a:t>
            </a:r>
            <a:r>
              <a:rPr lang="ru-RU" dirty="0"/>
              <a:t> по регистратору и заполнить движения из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документ Отправление, документ Прибытие, субконто - 2 (Номенклатура, Склады, </a:t>
            </a:r>
            <a:r>
              <a:rPr lang="ru-RU" dirty="0" err="1"/>
              <a:t>ДокументыОтправления</a:t>
            </a:r>
            <a:r>
              <a:rPr lang="ru-RU" dirty="0"/>
              <a:t>), счет товары (Количественный | Номенклатура, Склады), счет товары в пути (Количественный | Номенклатура, </a:t>
            </a:r>
            <a:r>
              <a:rPr lang="ru-RU" dirty="0" err="1"/>
              <a:t>ДокументыОтправления</a:t>
            </a:r>
            <a:r>
              <a:rPr lang="ru-RU" dirty="0"/>
              <a:t>)</a:t>
            </a:r>
          </a:p>
          <a:p>
            <a:r>
              <a:rPr lang="ru-RU" dirty="0"/>
              <a:t>Код отправления: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в вт1, вт1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складу), пройтись по выборке, проверить остаток, посчитать себестоимость и сделать проводку </a:t>
            </a:r>
            <a:r>
              <a:rPr lang="ru-RU" dirty="0" err="1"/>
              <a:t>дт</a:t>
            </a:r>
            <a:r>
              <a:rPr lang="ru-RU" dirty="0"/>
              <a:t> Товары В Пути - </a:t>
            </a:r>
            <a:r>
              <a:rPr lang="ru-RU" dirty="0" err="1"/>
              <a:t>кт</a:t>
            </a:r>
            <a:r>
              <a:rPr lang="ru-RU" dirty="0"/>
              <a:t> Товары </a:t>
            </a:r>
          </a:p>
          <a:p>
            <a:r>
              <a:rPr lang="ru-RU" dirty="0"/>
              <a:t>Код прибытия: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 в пути, номенклатуре и документу отправления,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в вт1, вт1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товары в пути, номенклатуре и документу отправления), проверить остаток, посчитать себестоимость и сделать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Товары В Пути</a:t>
            </a:r>
          </a:p>
          <a:p>
            <a:r>
              <a:rPr lang="ru-RU" dirty="0"/>
              <a:t>Код приходной (не обязательно):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ОборотыДтКт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ТоварыВПути</a:t>
            </a:r>
            <a:r>
              <a:rPr lang="ru-RU" dirty="0"/>
              <a:t>, счет </a:t>
            </a:r>
            <a:r>
              <a:rPr lang="ru-RU" dirty="0" err="1"/>
              <a:t>кт</a:t>
            </a:r>
            <a:r>
              <a:rPr lang="ru-RU" dirty="0"/>
              <a:t> Товары) полным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ОборотыДтКт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Товары,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ТоварыВПути</a:t>
            </a:r>
            <a:r>
              <a:rPr lang="ru-RU" dirty="0"/>
              <a:t>) по </a:t>
            </a:r>
            <a:r>
              <a:rPr lang="ru-RU" dirty="0" err="1"/>
              <a:t>ДокументуОтправления</a:t>
            </a:r>
            <a:r>
              <a:rPr lang="ru-RU" dirty="0"/>
              <a:t> и Номенклатуре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ГрафикиРаботы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</a:t>
            </a:r>
            <a:r>
              <a:rPr lang="ru-RU" dirty="0" err="1"/>
              <a:t>ГрафикРаботы</a:t>
            </a:r>
            <a:r>
              <a:rPr lang="ru-RU" dirty="0"/>
              <a:t>, Дата | Дней, Часов),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</a:t>
            </a:r>
            <a:r>
              <a:rPr lang="ru-RU" dirty="0"/>
              <a:t> переименовать Оклад в </a:t>
            </a:r>
            <a:r>
              <a:rPr lang="ru-RU" dirty="0" err="1"/>
              <a:t>ТарифнуюСтавку</a:t>
            </a:r>
            <a:r>
              <a:rPr lang="ru-RU" dirty="0"/>
              <a:t>, константа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 план видов расчетов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 действия, нет базы (Невыход, </a:t>
            </a:r>
            <a:r>
              <a:rPr lang="ru-RU" dirty="0" err="1"/>
              <a:t>ОплатаПоЧасовомуТарифу</a:t>
            </a:r>
            <a:r>
              <a:rPr lang="ru-RU" dirty="0"/>
              <a:t> (Вытесняющие - Невыход)), план видов расчетов </a:t>
            </a:r>
            <a:r>
              <a:rPr lang="ru-RU" dirty="0" err="1"/>
              <a:t>ДополнительныеНачисления</a:t>
            </a:r>
            <a:r>
              <a:rPr lang="ru-RU" dirty="0"/>
              <a:t> нет периода, есть база (</a:t>
            </a:r>
            <a:r>
              <a:rPr lang="ru-RU" dirty="0" err="1"/>
              <a:t>КомпенсацияЗатратНаОбеды</a:t>
            </a:r>
            <a:r>
              <a:rPr lang="ru-RU" dirty="0"/>
              <a:t> (база - </a:t>
            </a:r>
            <a:r>
              <a:rPr lang="ru-RU" dirty="0" err="1"/>
              <a:t>ОплатаПоЧасовомуТарифу</a:t>
            </a:r>
            <a:r>
              <a:rPr lang="ru-RU" dirty="0"/>
              <a:t>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Результат, 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 | </a:t>
            </a:r>
            <a:r>
              <a:rPr lang="ru-RU" dirty="0" err="1"/>
              <a:t>ГрафикРаботы</a:t>
            </a:r>
            <a:r>
              <a:rPr lang="ru-RU" dirty="0"/>
              <a:t>, ....),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(Сотрудник, Подразделение | Результат | ....)</a:t>
            </a:r>
          </a:p>
          <a:p>
            <a:r>
              <a:rPr lang="ru-RU" dirty="0"/>
              <a:t>Код начисления: инициализируем период регистрации и конец периода регистрации, возводим флаг для </a:t>
            </a:r>
            <a:r>
              <a:rPr lang="ru-RU" dirty="0" err="1"/>
              <a:t>ОсновныеНачисления</a:t>
            </a:r>
            <a:r>
              <a:rPr lang="ru-RU" dirty="0"/>
              <a:t> и подготавливаем движения из </a:t>
            </a:r>
            <a:r>
              <a:rPr lang="ru-RU" dirty="0" err="1"/>
              <a:t>тч</a:t>
            </a:r>
            <a:r>
              <a:rPr lang="ru-RU" dirty="0"/>
              <a:t>, получаем таблицу дополнений и подготавливаем </a:t>
            </a:r>
            <a:r>
              <a:rPr lang="ru-RU" dirty="0" err="1"/>
              <a:t>сторно</a:t>
            </a:r>
            <a:r>
              <a:rPr lang="ru-RU" dirty="0"/>
              <a:t> движения, возводим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 и подготавливаем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переходим к расчету основных начислений, делаем запрос (</a:t>
            </a:r>
            <a:r>
              <a:rPr lang="ru-RU" dirty="0" err="1"/>
              <a:t>ОсновныеНачисления.ДанныеГрафика</a:t>
            </a:r>
            <a:r>
              <a:rPr lang="ru-RU" dirty="0"/>
              <a:t> по регистратору и виду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в вт1, вт1 левым соединением с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строки, считаем результат и заполняем </a:t>
            </a:r>
            <a:r>
              <a:rPr lang="ru-RU" dirty="0" err="1"/>
              <a:t>доп</a:t>
            </a:r>
            <a:r>
              <a:rPr lang="ru-RU" dirty="0"/>
              <a:t> поля (если </a:t>
            </a:r>
            <a:r>
              <a:rPr lang="ru-RU" dirty="0" err="1"/>
              <a:t>сторно</a:t>
            </a:r>
            <a:r>
              <a:rPr lang="ru-RU" dirty="0"/>
              <a:t> - норма дней 0), записываем движения без пересчета, переходим к расчету </a:t>
            </a:r>
            <a:r>
              <a:rPr lang="ru-RU" dirty="0" err="1"/>
              <a:t>Доп</a:t>
            </a:r>
            <a:r>
              <a:rPr lang="ru-RU" dirty="0"/>
              <a:t> начислений, делаем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по регистратору и виду расчета в вт1, сгруппированный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по графикам в вт1 и периоду между - вт2, итоговый пакет - вт1 левым соединением с базой по номеру строки, вт1 левым соединением с вт2 по графику и присоединить константу), проходим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, ищем в выборке по номеру строки, считаем результат и заполняем </a:t>
            </a:r>
            <a:r>
              <a:rPr lang="ru-RU" dirty="0" err="1"/>
              <a:t>доп</a:t>
            </a:r>
            <a:r>
              <a:rPr lang="ru-RU" dirty="0"/>
              <a:t> поля, записываем движения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по </a:t>
            </a:r>
            <a:r>
              <a:rPr lang="ru-RU" dirty="0" err="1"/>
              <a:t>КомпенсацияЗатратНаОбед</a:t>
            </a:r>
            <a:r>
              <a:rPr lang="ru-RU" dirty="0"/>
              <a:t> и периоду между</a:t>
            </a:r>
          </a:p>
          <a:p>
            <a:r>
              <a:rPr lang="ru-RU" dirty="0"/>
              <a:t>БП: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</a:t>
            </a:r>
            <a:r>
              <a:rPr lang="ru-RU" dirty="0" err="1"/>
              <a:t>Испольнитель</a:t>
            </a:r>
            <a:r>
              <a:rPr lang="ru-RU" dirty="0"/>
              <a:t>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</a:t>
            </a:r>
            <a:r>
              <a:rPr lang="ru-RU" dirty="0" err="1"/>
              <a:t>БизнесПроцесс</a:t>
            </a:r>
            <a:r>
              <a:rPr lang="ru-RU" dirty="0"/>
              <a:t>, Форма Невыполненных Задач, Форма Задачи с обработчиком после записи, Форма </a:t>
            </a:r>
            <a:r>
              <a:rPr lang="ru-RU" dirty="0" err="1"/>
              <a:t>БизнесПроцесса</a:t>
            </a:r>
            <a:r>
              <a:rPr lang="ru-RU" dirty="0"/>
              <a:t> с картой </a:t>
            </a:r>
            <a:r>
              <a:rPr lang="ru-RU"/>
              <a:t>маршурута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13597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8876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Остатки номенклатуры (новая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данных для формирования движений</a:t>
            </a:r>
          </a:p>
          <a:p>
            <a:r>
              <a:rPr lang="ru-RU" dirty="0"/>
              <a:t>	// Наборы заменяем на продукты в соответствии с количеством в документе и составом набора из регистра сведений</a:t>
            </a:r>
          </a:p>
          <a:p>
            <a:r>
              <a:rPr lang="ru-RU" dirty="0"/>
              <a:t>	// Остальные номенклатуры (готовые блюда и продукты) добавляем к полученной выборке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 КАК </a:t>
            </a:r>
            <a:r>
              <a:rPr lang="ru-RU" dirty="0" err="1"/>
              <a:t>ЭтоНабор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СоставНаборовПродуктовСрезПоследних.Продукт</a:t>
            </a:r>
            <a:r>
              <a:rPr lang="ru-RU" dirty="0"/>
              <a:t>, </a:t>
            </a:r>
            <a:r>
              <a:rPr lang="ru-RU" dirty="0" err="1"/>
              <a:t>ВТ_ТабЧасть.Номенклатура</a:t>
            </a:r>
            <a:r>
              <a:rPr lang="ru-RU" dirty="0"/>
              <a:t>)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* ЕСТЬNULL(</a:t>
            </a:r>
            <a:r>
              <a:rPr lang="ru-RU" dirty="0" err="1"/>
              <a:t>СоставНаборовПродуктовСрезПоследних.Количество</a:t>
            </a:r>
            <a:r>
              <a:rPr lang="ru-RU" dirty="0"/>
              <a:t>, 1)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СоставНаборовПродуктовСрезПоследних.Свойство</a:t>
            </a:r>
            <a:r>
              <a:rPr lang="ru-RU" dirty="0"/>
              <a:t>, ЗНАЧЕНИЕ(</a:t>
            </a:r>
            <a:r>
              <a:rPr lang="ru-RU" dirty="0" err="1"/>
              <a:t>Справочник.СвойстваНоменклатуры.ПустаяСсылка</a:t>
            </a:r>
            <a:r>
              <a:rPr lang="ru-RU" dirty="0"/>
              <a:t>))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РегистрСведений.СоставНаборовПродуктов.СрезПоследних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ДатаСреза</a:t>
            </a:r>
            <a:r>
              <a:rPr lang="ru-RU" dirty="0"/>
              <a:t>,</a:t>
            </a:r>
          </a:p>
          <a:p>
            <a:r>
              <a:rPr lang="ru-RU" dirty="0"/>
              <a:t>	|				</a:t>
            </a:r>
            <a:r>
              <a:rPr lang="ru-RU" dirty="0" err="1"/>
              <a:t>НаборПродуктов</a:t>
            </a:r>
            <a:r>
              <a:rPr lang="ru-RU" dirty="0"/>
              <a:t>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ВТ_ТабЧасть.ЭтоНабор</a:t>
            </a:r>
            <a:r>
              <a:rPr lang="ru-RU" dirty="0"/>
              <a:t>)) КАК </a:t>
            </a:r>
            <a:r>
              <a:rPr lang="ru-RU" dirty="0" err="1"/>
              <a:t>СоставНаборовПродуктовСрезПоследних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</a:t>
            </a:r>
            <a:r>
              <a:rPr lang="ru-RU" dirty="0" err="1"/>
              <a:t>СоставНаборовПродуктовСрезПоследних.НаборПродуктов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|ОБЪЕДИНИТЬ ВСЕ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ВТ_ТабЧасть.Свойство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НЕ 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ВТ_ВсеБлюдаИПродукты.Количество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ВидНоменклатурыНабор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Перечисления.ВидыНоменклатуры.НаборПродуктов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Формирование движений и запись в регистр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появления отрицательных остатков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Превышение,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(Номенклатура, Свойство) В</a:t>
            </a:r>
          </a:p>
          <a:p>
            <a:r>
              <a:rPr lang="ru-RU" dirty="0"/>
              <a:t>	|				(ВЫБРАТЬ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				ИЗ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   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Результат.Пустой</a:t>
            </a:r>
            <a:r>
              <a:rPr lang="ru-RU" dirty="0"/>
              <a:t>() Тогда  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 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 ("Превышение остатка по номенклатуре %1 и свойству %2 в количестве %3",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, </a:t>
            </a:r>
            <a:r>
              <a:rPr lang="ru-RU" dirty="0" err="1"/>
              <a:t>Выборка.Превышение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     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775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Движения.ОстаткиНоменклатуры.Прочитать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Движения.ОстаткиНоменклатуры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Движение.Активность</a:t>
            </a:r>
            <a:r>
              <a:rPr lang="ru-RU" dirty="0"/>
              <a:t> = Не </a:t>
            </a:r>
            <a:r>
              <a:rPr lang="ru-RU" dirty="0" err="1"/>
              <a:t>ПометкаУдаления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ПриКопировании</a:t>
            </a:r>
            <a:r>
              <a:rPr lang="ru-RU" dirty="0"/>
              <a:t>(</a:t>
            </a:r>
            <a:r>
              <a:rPr lang="ru-RU" dirty="0" err="1"/>
              <a:t>ОбъектКопирования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РегистрыНакопления.ОстаткиНоменклатуры.ВыбратьПоРегистратору</a:t>
            </a:r>
            <a:r>
              <a:rPr lang="ru-RU" dirty="0"/>
              <a:t>(</a:t>
            </a:r>
            <a:r>
              <a:rPr lang="ru-RU" dirty="0" err="1"/>
              <a:t>ОбъектКопирования.Ссылка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389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512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199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662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втДанныеГрафика.ТарифнаяСтавка</a:t>
            </a:r>
            <a:endParaRPr lang="ru-RU" dirty="0"/>
          </a:p>
          <a:p>
            <a:r>
              <a:rPr lang="ru-RU" dirty="0"/>
              <a:t>		|	КОНЕЦ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 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Движение.НормаДней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"ВЫБРАТЬ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СУММА(ЕСТЬNULL(</a:t>
            </a:r>
            <a:r>
              <a:rPr lang="ru-RU" dirty="0" err="1"/>
              <a:t>ГрафикиРаботы.Дней</a:t>
            </a:r>
            <a:r>
              <a:rPr lang="ru-RU" dirty="0"/>
              <a:t>, 0)) КАК </a:t>
            </a:r>
            <a:r>
              <a:rPr lang="ru-RU" dirty="0" err="1"/>
              <a:t>РабочихДней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В</a:t>
            </a:r>
          </a:p>
          <a:p>
            <a:r>
              <a:rPr lang="ru-RU" dirty="0"/>
              <a:t>	                |			(ВЫБРАТЬ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			ИЗ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|СГРУППИРОВАТЬ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ПроцентКомпенсации.Значение</a:t>
            </a:r>
            <a:r>
              <a:rPr lang="ru-RU" dirty="0"/>
              <a:t> КАК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втДопДанныеГрафика.РабочихДней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,</a:t>
            </a:r>
          </a:p>
          <a:p>
            <a:r>
              <a:rPr lang="ru-RU" dirty="0"/>
              <a:t>	                |				Регистратор = &amp;Ссылка</a:t>
            </a:r>
          </a:p>
          <a:p>
            <a:r>
              <a:rPr lang="ru-RU" dirty="0"/>
              <a:t>	                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= </a:t>
            </a:r>
            <a:r>
              <a:rPr lang="ru-RU" dirty="0" err="1"/>
              <a:t>втДопДанныеГрафика.ГрафикРаботы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Константа.ПроцентКомпенсацииЗатратНаОбед</a:t>
            </a:r>
            <a:r>
              <a:rPr lang="ru-RU" dirty="0"/>
              <a:t> КАК </a:t>
            </a:r>
            <a:r>
              <a:rPr lang="ru-RU" dirty="0" err="1"/>
              <a:t>ПроцентКомпенсации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(ПланыВидовРасчета.ДополнительныеНачисления.КомпенсацияЗатратНаОбеды);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</a:t>
            </a:r>
          </a:p>
          <a:p>
            <a:r>
              <a:rPr lang="ru-RU" dirty="0"/>
              <a:t>								   * </a:t>
            </a:r>
            <a:r>
              <a:rPr lang="ru-RU" dirty="0" err="1"/>
              <a:t>Выборка.ПроцентКомпенсацииЗатратНаОбед</a:t>
            </a:r>
            <a:r>
              <a:rPr lang="ru-RU" dirty="0"/>
              <a:t> / 100,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</a:t>
            </a:r>
          </a:p>
          <a:p>
            <a:r>
              <a:rPr lang="ru-RU" dirty="0"/>
              <a:t>									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344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00057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  	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1033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6938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  	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825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0777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Количество, Себестоимость),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ПриоритетыСкладов</a:t>
            </a:r>
            <a:r>
              <a:rPr lang="ru-RU" dirty="0"/>
              <a:t> (Склад | Приоритет)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движение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(сгруппировать </a:t>
            </a:r>
            <a:r>
              <a:rPr lang="ru-RU" dirty="0" err="1"/>
              <a:t>тч</a:t>
            </a:r>
            <a:r>
              <a:rPr lang="ru-RU" dirty="0"/>
              <a:t> документа без услуг, соединить с остатками, а остатки с приоритетами складов, упорядочить по приоритету, итоги по номенклатуре), в верхней выборке проверяем остатки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движения и уменьшаем количество списать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 Склады, Организации, </a:t>
            </a:r>
            <a:r>
              <a:rPr lang="ru-RU" dirty="0" err="1"/>
              <a:t>рб</a:t>
            </a:r>
            <a:r>
              <a:rPr lang="ru-RU" dirty="0"/>
              <a:t> Управленческий (Организация (балансовый, запрет незаполненных) | Количество, Сумма), документ </a:t>
            </a:r>
            <a:r>
              <a:rPr lang="ru-RU" dirty="0" err="1"/>
              <a:t>КупляПродажа</a:t>
            </a:r>
            <a:r>
              <a:rPr lang="ru-RU" dirty="0"/>
              <a:t> (расчет суммы), виды субконто (номенклатура, партии, покупатели, склады), субконто - 3, счет товары (количественный | номенклатура, склады, партии), счет покупатели (покупатели)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купли продажи: очистить движения, возвести флаг, заблокировать по счету товары, организации поставщику, складу поставщика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</a:t>
            </a:r>
            <a:r>
              <a:rPr lang="ru-RU" dirty="0" err="1"/>
              <a:t>рб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, склад = склад поставщика, организация = организация поставщика), упорядочить по моменту времени партии и итоги по </a:t>
            </a:r>
            <a:r>
              <a:rPr lang="ru-RU" dirty="0" err="1"/>
              <a:t>номеклатуре</a:t>
            </a:r>
            <a:r>
              <a:rPr lang="ru-RU" dirty="0"/>
              <a:t>), в верхней выборке проверяем остаток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 и делаем проводку </a:t>
            </a:r>
            <a:r>
              <a:rPr lang="ru-RU" dirty="0" err="1"/>
              <a:t>дт</a:t>
            </a:r>
            <a:r>
              <a:rPr lang="ru-RU" dirty="0"/>
              <a:t> прибыль убытки - </a:t>
            </a:r>
            <a:r>
              <a:rPr lang="ru-RU" dirty="0" err="1"/>
              <a:t>кт</a:t>
            </a:r>
            <a:r>
              <a:rPr lang="ru-RU" dirty="0"/>
              <a:t> товары и уменьшаем количество списать,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поставщики, и в конце после выборок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убытки</a:t>
            </a:r>
          </a:p>
          <a:p>
            <a:r>
              <a:rPr lang="ru-RU" dirty="0"/>
              <a:t>Отчет: справочники организации, левое соединение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прибыли убытки)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 | значение), план видов расчета основные начисления есть период, нет базы (оплата по часовому тарифу), </a:t>
            </a:r>
            <a:r>
              <a:rPr lang="ru-RU" dirty="0" err="1"/>
              <a:t>рс</a:t>
            </a:r>
            <a:r>
              <a:rPr lang="ru-RU" dirty="0"/>
              <a:t> Тарифные ставки (</a:t>
            </a:r>
            <a:r>
              <a:rPr lang="ru-RU" dirty="0" err="1"/>
              <a:t>ГрафикРаботы</a:t>
            </a:r>
            <a:r>
              <a:rPr lang="ru-RU" dirty="0"/>
              <a:t> | Тарифная Ставка),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(базовый)), план видов расчета дополнительные начисления нет периода, есть база от основных начислений (премия руководителю (база - оплата по часовому тарифу, Ведущие - оплата по часовому тарифу)),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(базовый)) и перерасчет по сотруднику и подразделению, </a:t>
            </a:r>
            <a:r>
              <a:rPr lang="ru-RU" dirty="0" err="1"/>
              <a:t>перечислене</a:t>
            </a:r>
            <a:r>
              <a:rPr lang="ru-RU" dirty="0"/>
              <a:t> способы расчета, способ расчета и приоритет в планах расчета</a:t>
            </a:r>
          </a:p>
          <a:p>
            <a:r>
              <a:rPr lang="ru-RU" dirty="0"/>
              <a:t>Код начисления: инициализируем период регистрации, возводим флаг для основных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возводим флаг для дополнительных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выполняем запрос получаем способы расчета упорядоченные по приоритету, проходим по выборке, если способ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тогда делаем запрос (получаем данные графика по регистратору и способу расчета, соединяем с тарифными ставками), проходимся по таблице движений основных начислений и ищем в выборке по номеру строки для заполнения движений, после записываем без перерасчета, если способ расчета </a:t>
            </a:r>
            <a:r>
              <a:rPr lang="ru-RU" dirty="0" err="1"/>
              <a:t>ПроцентОтОплатыПодчиненныхЗаПрошлыйМесяц</a:t>
            </a:r>
            <a:r>
              <a:rPr lang="ru-RU" dirty="0"/>
              <a:t> тогда делаем запрос (</a:t>
            </a:r>
            <a:r>
              <a:rPr lang="ru-RU" dirty="0" err="1"/>
              <a:t>ДополнительныеНачисления.База</a:t>
            </a:r>
            <a:r>
              <a:rPr lang="ru-RU" dirty="0"/>
              <a:t> измерения - подразделение, разрезы - сотрудник, регистратор и способ расчета, где 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r>
              <a:rPr lang="ru-RU" dirty="0"/>
              <a:t>, группировка по номеру строки), проходим по таблице движений, ищем по номеру строки в выборке, заполняем движения и записываем движения</a:t>
            </a:r>
          </a:p>
          <a:p>
            <a:r>
              <a:rPr lang="ru-RU" dirty="0"/>
              <a:t>Отчет Анализ премий: 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, период регистрации = НАЧАЛОПЕРИОДА(&amp;</a:t>
            </a:r>
            <a:r>
              <a:rPr lang="ru-RU" dirty="0" err="1"/>
              <a:t>МесяцОтчета</a:t>
            </a:r>
            <a:r>
              <a:rPr lang="ru-RU" dirty="0"/>
              <a:t>, МЕСЯЦ) </a:t>
            </a:r>
          </a:p>
          <a:p>
            <a:r>
              <a:rPr lang="ru-RU" dirty="0"/>
              <a:t>Отчет Перерасчеты: </a:t>
            </a:r>
            <a:r>
              <a:rPr lang="ru-RU" dirty="0" err="1"/>
              <a:t>РегистрРасчета.ДополнительныеНачисления.Перерасчет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на форме документа расходной в панель навигации перейти включить видимость регистров, на форме списка расходной в командную панель важное добавить переход к движениям, в </a:t>
            </a:r>
            <a:r>
              <a:rPr lang="ru-RU" dirty="0" err="1"/>
              <a:t>физ</a:t>
            </a:r>
            <a:r>
              <a:rPr lang="ru-RU" dirty="0"/>
              <a:t> лица два реквизита - путь к фото (строка), фото (хранилище значений), на форме справочника кнопка выбрать фото и реквизит формы ссылка на фото</a:t>
            </a:r>
          </a:p>
          <a:p>
            <a:r>
              <a:rPr lang="ru-RU" dirty="0"/>
              <a:t>Код формы: при открытии если заполнен путь к фото, начать помещать файл после </a:t>
            </a:r>
            <a:r>
              <a:rPr lang="ru-RU" dirty="0" err="1"/>
              <a:t>СсылкаНаФото</a:t>
            </a:r>
            <a:r>
              <a:rPr lang="ru-RU" dirty="0"/>
              <a:t> = Адрес, иначе с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фото; при нажатии на кнопку выбрать фото начинаем помещение файла, затем если результат есть </a:t>
            </a:r>
            <a:r>
              <a:rPr lang="ru-RU" dirty="0" err="1"/>
              <a:t>СсылкаНаФото</a:t>
            </a:r>
            <a:r>
              <a:rPr lang="ru-RU" dirty="0"/>
              <a:t> = Адрес и спрашиваем сохранять в базу или нет, если сохранять, то путь пустой, иначе записываем путь; перед записью если путь не заполнен сохранять фото в хранилище иначе очищать хранилище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043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95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ПриОткрытии</a:t>
            </a:r>
            <a:r>
              <a:rPr lang="ru-RU" dirty="0"/>
              <a:t>(Отказ)</a:t>
            </a:r>
          </a:p>
          <a:p>
            <a:r>
              <a:rPr lang="ru-RU" dirty="0"/>
              <a:t>	              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Объект.ПутьКФото</a:t>
            </a:r>
            <a:r>
              <a:rPr lang="ru-RU" dirty="0"/>
              <a:t> &lt;&gt; "" Тогда</a:t>
            </a:r>
          </a:p>
          <a:p>
            <a:r>
              <a:rPr lang="ru-RU" dirty="0"/>
              <a:t>		// Помещаем во временное хранилище фото, находящееся по пути, указанному в реквизите </a:t>
            </a:r>
            <a:r>
              <a:rPr lang="ru-RU" dirty="0" err="1"/>
              <a:t>ПутьКФото</a:t>
            </a:r>
            <a:endParaRPr lang="ru-RU" dirty="0"/>
          </a:p>
          <a:p>
            <a:r>
              <a:rPr lang="ru-RU" dirty="0"/>
              <a:t>	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 </a:t>
            </a:r>
            <a:r>
              <a:rPr lang="ru-RU" dirty="0" err="1"/>
              <a:t>СсылкаНаФото</a:t>
            </a:r>
            <a:r>
              <a:rPr lang="ru-RU" dirty="0"/>
              <a:t>, </a:t>
            </a:r>
            <a:r>
              <a:rPr lang="ru-RU" dirty="0" err="1"/>
              <a:t>Объект.ПутьКФото</a:t>
            </a:r>
            <a:r>
              <a:rPr lang="ru-RU" dirty="0"/>
              <a:t>, Ложь,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ВыбратьФото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ОбработатьВыборФайла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ОбработатьВыборФайла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Результат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, </a:t>
            </a:r>
            <a:r>
              <a:rPr lang="ru-RU" dirty="0" err="1"/>
              <a:t>ВыбранноеИмяФайла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ПоказатьВопрос</a:t>
            </a:r>
            <a:r>
              <a:rPr lang="ru-RU" dirty="0"/>
              <a:t>(Оповещение, "Сохранить фото в базе?", </a:t>
            </a:r>
            <a:r>
              <a:rPr lang="ru-RU" dirty="0" err="1"/>
              <a:t>РежимДиалогаВопрос.ДаНет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 (Результат, </a:t>
            </a:r>
            <a:r>
              <a:rPr lang="ru-RU" dirty="0" err="1"/>
              <a:t>ВыбранноеИмяФайла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Результат &lt;&gt; </a:t>
            </a:r>
            <a:r>
              <a:rPr lang="ru-RU" dirty="0" err="1"/>
              <a:t>КодВозвратаДиалога.Да</a:t>
            </a:r>
            <a:r>
              <a:rPr lang="ru-RU" dirty="0"/>
              <a:t> Тогда</a:t>
            </a:r>
          </a:p>
          <a:p>
            <a:r>
              <a:rPr lang="ru-RU" dirty="0"/>
              <a:t>		// Сохраняем путь к выбранному файлу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</a:t>
            </a:r>
            <a:r>
              <a:rPr lang="ru-RU" dirty="0" err="1"/>
              <a:t>ВыбранноеИмяФайла</a:t>
            </a:r>
            <a:r>
              <a:rPr lang="ru-RU" dirty="0"/>
              <a:t>;</a:t>
            </a:r>
          </a:p>
          <a:p>
            <a:r>
              <a:rPr lang="ru-RU" dirty="0"/>
              <a:t>	Иначе	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"";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ТекущийОбъект.ПутьКФото</a:t>
            </a:r>
            <a:r>
              <a:rPr lang="ru-RU" dirty="0"/>
              <a:t> = "" Тогда		</a:t>
            </a:r>
          </a:p>
          <a:p>
            <a:r>
              <a:rPr lang="ru-RU" dirty="0"/>
              <a:t>	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	// Сохраняем в базе данных фото</a:t>
            </a:r>
          </a:p>
          <a:p>
            <a:r>
              <a:rPr lang="ru-RU" dirty="0"/>
              <a:t>	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Очищаем реквизит типа хранилище значения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"";  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876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Конфигураторе: Проекты, Документ Приход Денег (Контрагент, </a:t>
            </a:r>
            <a:r>
              <a:rPr lang="ru-RU" dirty="0" err="1"/>
              <a:t>СуммаПлатежа</a:t>
            </a:r>
            <a:r>
              <a:rPr lang="ru-RU" dirty="0"/>
              <a:t>), в расходной контрагент и проект,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Проект |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СуммаВВалюте</a:t>
            </a:r>
            <a:r>
              <a:rPr lang="ru-RU" dirty="0"/>
              <a:t>)</a:t>
            </a:r>
          </a:p>
          <a:p>
            <a:r>
              <a:rPr lang="ru-RU" dirty="0"/>
              <a:t>Код Расходной: очистить движения, возвести флаг, добавить приход (долг клиента, получить курс и посчитать сумму в рублях),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пустому проекту, выполнить запрос (</a:t>
            </a:r>
            <a:r>
              <a:rPr lang="ru-RU" dirty="0" err="1"/>
              <a:t>рн</a:t>
            </a:r>
            <a:r>
              <a:rPr lang="ru-RU" dirty="0"/>
              <a:t> Взаиморасчеты Остатки с условием по Контрагенту и Пустому Проекту левым соединить с курсом валют по валюте из документа, посчитать остаток аванса в валюте), перейти на первый элемент выборки, если есть аванс в валюте, то инициализируем </a:t>
            </a:r>
            <a:r>
              <a:rPr lang="ru-RU" dirty="0" err="1"/>
              <a:t>СуммаПоДокументуВВалюте</a:t>
            </a:r>
            <a:r>
              <a:rPr lang="ru-RU" dirty="0"/>
              <a:t> И </a:t>
            </a:r>
            <a:r>
              <a:rPr lang="ru-RU" dirty="0" err="1"/>
              <a:t>СуммаПоДокументуВРублях</a:t>
            </a:r>
            <a:r>
              <a:rPr lang="ru-RU" dirty="0"/>
              <a:t>, сравниваем с остатком из выборки, делаем приход на пустой проект (снимаем аванс), делаем расход на проект из документа (уменьшаем долг клиента из аванса)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контрагенту, выполнить запрос (получить остатки по контрагенту без авансов, </a:t>
            </a:r>
            <a:r>
              <a:rPr lang="ru-RU" dirty="0" err="1"/>
              <a:t>соеднить</a:t>
            </a:r>
            <a:r>
              <a:rPr lang="ru-RU" dirty="0"/>
              <a:t> полученные данные с курсом валют и упорядочить по дате оплаты), инициализировать переменную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результат не пустой, проходим по выборке пока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внутри выборки берем мин из </a:t>
            </a:r>
            <a:r>
              <a:rPr lang="ru-RU" dirty="0" err="1"/>
              <a:t>СуммаКПогашениюВРублях</a:t>
            </a:r>
            <a:r>
              <a:rPr lang="ru-RU" dirty="0"/>
              <a:t> И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, если покрывает весь остаток, то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иначе считаем сумму в валюте по курсу и если она равна остатку в валюте вычитаем 0.01, далее если сумма в валюте &gt; 0 заполняем движение и уменьшаем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после обхода выборки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то засчитываем аванс (делаем движение на пустой проект)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Взаиморасчеты Остатки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Конфигураторе: Количество ограничить 1, Инвентарные номера (в виде кода, подчинён Номенклатуре), субконто 2 (Номенклатура, Инвентарные номера), признак учета субконто суммовой (в </a:t>
            </a:r>
            <a:r>
              <a:rPr lang="ru-RU" dirty="0" err="1"/>
              <a:t>рб</a:t>
            </a:r>
            <a:r>
              <a:rPr lang="ru-RU" dirty="0"/>
              <a:t> для суммы), счет товары (количественный | Номенклатура (Суммовой), Инвентарные номера), счет прибыли и убытки (Номенклатура (только обороты, суммовой), Инвентарные номера (только обороты, суммовой))</a:t>
            </a:r>
          </a:p>
          <a:p>
            <a:r>
              <a:rPr lang="ru-RU" dirty="0"/>
              <a:t>Код приходной: возвести флаг, проходя по табличной части 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регистр по счету товары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с </a:t>
            </a:r>
            <a:r>
              <a:rPr lang="ru-RU" dirty="0" err="1"/>
              <a:t>рб</a:t>
            </a:r>
            <a:r>
              <a:rPr lang="ru-RU" dirty="0"/>
              <a:t> по счету товары два раза, один по номенклатуре, другой по номенклатуре и инвентарному номеру, итоги по номенклатуре), в верхней выборке </a:t>
            </a:r>
            <a:r>
              <a:rPr lang="ru-RU" dirty="0" err="1"/>
              <a:t>СебестоимостьИтого</a:t>
            </a:r>
            <a:r>
              <a:rPr lang="ru-RU" dirty="0"/>
              <a:t> = 0 и </a:t>
            </a:r>
            <a:r>
              <a:rPr lang="ru-RU" dirty="0" err="1"/>
              <a:t>КоличествоСписано</a:t>
            </a:r>
            <a:r>
              <a:rPr lang="ru-RU" dirty="0"/>
              <a:t>  = 0, в нижней выборке проверяем остаток по </a:t>
            </a:r>
            <a:r>
              <a:rPr lang="ru-RU" dirty="0" err="1"/>
              <a:t>инв</a:t>
            </a:r>
            <a:r>
              <a:rPr lang="ru-RU" dirty="0"/>
              <a:t> номерам, увеличиваем количество списано, сравниваем с остатком товара и считаем себестоимость, делаем проводку </a:t>
            </a:r>
            <a:r>
              <a:rPr lang="ru-RU" dirty="0" err="1"/>
              <a:t>дт</a:t>
            </a:r>
            <a:r>
              <a:rPr lang="ru-RU" dirty="0"/>
              <a:t> прибыли убытки - </a:t>
            </a:r>
            <a:r>
              <a:rPr lang="ru-RU" dirty="0" err="1"/>
              <a:t>кт</a:t>
            </a:r>
            <a:r>
              <a:rPr lang="ru-RU" dirty="0"/>
              <a:t> товары, увеличиваем себестоимость итого и делаем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прибыли убытки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обороты, счет = </a:t>
            </a:r>
            <a:r>
              <a:rPr lang="ru-RU" dirty="0" err="1"/>
              <a:t>СчетПрибылиУбытки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товары,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(сотрудник, подразделение, дата | часов, </a:t>
            </a:r>
            <a:r>
              <a:rPr lang="ru-RU" dirty="0" err="1"/>
              <a:t>пятнадцатиминуток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ШкалаОкладов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Оклад), план видов расчета основные начисления есть период, нет базы (оклад (вытесняющие - штраф), штраф), план видов расчета дополнительные начисления нет периода, нет базы (надбавка),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| Результат | Оклад ...),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| Результат | Параметр, </a:t>
            </a:r>
            <a:r>
              <a:rPr lang="ru-RU" dirty="0" err="1"/>
              <a:t>СуммаПродажЗаПрошлыйМесяц</a:t>
            </a:r>
            <a:r>
              <a:rPr lang="ru-RU" dirty="0"/>
              <a:t>), в расходной подразделение, субконто - 3 (добавляются подразделения), в счет </a:t>
            </a:r>
            <a:r>
              <a:rPr lang="ru-RU" dirty="0" err="1"/>
              <a:t>прибылиубытки</a:t>
            </a:r>
            <a:r>
              <a:rPr lang="ru-RU" dirty="0"/>
              <a:t> добавить субконто подразделение (только обороты, суммовой)</a:t>
            </a:r>
          </a:p>
          <a:p>
            <a:r>
              <a:rPr lang="ru-RU" dirty="0"/>
              <a:t>Код расходной: добавить в проводку заполнение субконто подразделения</a:t>
            </a:r>
          </a:p>
          <a:p>
            <a:r>
              <a:rPr lang="ru-RU" dirty="0"/>
              <a:t>Код начисления: инициализировать период регистрации, возвести флаг Основных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 (привести к концу дня дату окончания), возвести флаг </a:t>
            </a:r>
            <a:r>
              <a:rPr lang="ru-RU" dirty="0" err="1"/>
              <a:t>доп</a:t>
            </a:r>
            <a:r>
              <a:rPr lang="ru-RU" dirty="0"/>
              <a:t>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, заполнить подготовленные движения, переходим к расчетам, выполнить запрос (данные графика основные начисления только оклад соединить с шкалой окладов по подразделению и фактическим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(данные графика основные начисления только штрафы),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соединить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) по подразделению),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</a:t>
            </a:r>
          </a:p>
          <a:p>
            <a:r>
              <a:rPr lang="ru-RU" dirty="0"/>
              <a:t>Отчет: Основные начисления (оклад) объединить с </a:t>
            </a:r>
            <a:r>
              <a:rPr lang="ru-RU" dirty="0" err="1"/>
              <a:t>доп</a:t>
            </a:r>
            <a:r>
              <a:rPr lang="ru-RU" dirty="0"/>
              <a:t> начислениями</a:t>
            </a:r>
          </a:p>
          <a:p>
            <a:r>
              <a:rPr lang="ru-RU" dirty="0"/>
              <a:t>БП:</a:t>
            </a:r>
          </a:p>
          <a:p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(Исполнитель,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предопределенные должности, бизнес процесс, форма невыполненных задач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8456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Проект.Валюта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3116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Процедура ОбработкаПроведения(Отказ, РежимПроведения)</a:t>
            </a:r>
          </a:p>
          <a:p>
            <a:r>
              <a:rPr lang="ru-RU"/>
              <a:t>	</a:t>
            </a:r>
          </a:p>
          <a:p>
            <a:r>
              <a:rPr lang="ru-RU"/>
              <a:t>	// I этап - подготовка записей</a:t>
            </a:r>
          </a:p>
          <a:p>
            <a:r>
              <a:rPr lang="ru-RU"/>
              <a:t>	</a:t>
            </a:r>
          </a:p>
          <a:p>
            <a:r>
              <a:rPr lang="ru-RU"/>
              <a:t>	ПериодРегистрации = НачалоМесяца(Дата);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Движения.ОсновныеНачисления.Записывать = Истина;</a:t>
            </a:r>
          </a:p>
          <a:p>
            <a:r>
              <a:rPr lang="ru-RU"/>
              <a:t>	Для Каждого Строка Из ОсновныеНачисления Цикл</a:t>
            </a:r>
          </a:p>
          <a:p>
            <a:r>
              <a:rPr lang="ru-RU"/>
              <a:t>		Движение = Движения.ОсновныеНачисления.Добавить();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Движение.ПериодДействияНачало = Строка.ДатаНачала;</a:t>
            </a:r>
          </a:p>
          <a:p>
            <a:r>
              <a:rPr lang="ru-RU"/>
              <a:t>		Движение.ПериодДействияКонец = Строка.ДатаОкончания;</a:t>
            </a:r>
          </a:p>
          <a:p>
            <a:r>
              <a:rPr lang="ru-RU"/>
              <a:t>		Движение.ПериодРегистрации = ПериодРегистрации;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Движения.ДополнительныеНачисления.Записывать = Истина;</a:t>
            </a:r>
          </a:p>
          <a:p>
            <a:r>
              <a:rPr lang="ru-RU"/>
              <a:t>	Для Каждого Строка Из ДополнительныеНачисления Цикл</a:t>
            </a:r>
          </a:p>
          <a:p>
            <a:r>
              <a:rPr lang="ru-RU"/>
              <a:t>		Движение = Движения.ДополнительныеНачисления.Добавить();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Движение.ПериодРегистрации = ПериодРегистрации;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	</a:t>
            </a:r>
          </a:p>
          <a:p>
            <a:r>
              <a:rPr lang="ru-RU"/>
              <a:t>	Движения.Записать();</a:t>
            </a:r>
          </a:p>
          <a:p>
            <a:r>
              <a:rPr lang="ru-RU"/>
              <a:t>		</a:t>
            </a:r>
          </a:p>
          <a:p>
            <a:r>
              <a:rPr lang="ru-RU"/>
              <a:t>	// II этап - расчет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ЕСТЬNULL(ОсновныеНачисленияДанныеГрафика.ЧасовПериодДействия, 0) КАК НормаЧасов,</a:t>
            </a:r>
          </a:p>
          <a:p>
            <a:r>
              <a:rPr lang="ru-RU"/>
              <a:t>		|	ЕСТЬNULL(ОсновныеНачисленияДанныеГрафика.ЧасовФактическийПериодДействия, 0) КАК ОтработаноЧасов,</a:t>
            </a:r>
          </a:p>
          <a:p>
            <a:r>
              <a:rPr lang="ru-RU"/>
              <a:t>		|	ЕСТЬNULL(ШкалаОкладов.Оклад, 0) КАК Оклад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&amp;ВидРасчетаОклад) КАК ОсновныеНачисленияДанныеГрафика</a:t>
            </a:r>
          </a:p>
          <a:p>
            <a:r>
              <a:rPr lang="ru-RU"/>
              <a:t>		|		ЛЕВОЕ СОЕДИНЕНИЕ РегистрСведений.ШкалаОкладов КАК ШкалаОкладов</a:t>
            </a:r>
          </a:p>
          <a:p>
            <a:r>
              <a:rPr lang="ru-RU"/>
              <a:t>		|		ПО ОсновныеНачисленияДанныеГрафика.Подразделение = ШкалаОкладов.Подразделение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&gt;= ШкалаОкладов.ЧасовОт)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&lt; ШкалаОкладов.ЧасовДо)";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Запрос.УстановитьПараметр("ВидРасчетаОклад", ПланыВидовРасчета.ОсновныеНачисления.Оклад);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ПланыВидовРасчета.ОсновныеНачисления.Оклад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Движение.Результат = ?(Выборка.НормаЧасов &lt;&gt; 0, </a:t>
            </a:r>
          </a:p>
          <a:p>
            <a:r>
              <a:rPr lang="ru-RU"/>
              <a:t>				                   Выборка.Оклад / Выборка.НормаЧасов * Выборка.ОтработаноЧасов,</a:t>
            </a:r>
          </a:p>
          <a:p>
            <a:r>
              <a:rPr lang="ru-RU"/>
              <a:t>							       0);</a:t>
            </a:r>
          </a:p>
          <a:p>
            <a:r>
              <a:rPr lang="ru-RU"/>
              <a:t>								  					   </a:t>
            </a:r>
          </a:p>
          <a:p>
            <a:r>
              <a:rPr lang="ru-RU"/>
              <a:t>			ЗаполнитьЗначенияСвойств(Движение, Выборка);							   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					   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Движения.ОсновныеНачисления.Записать(, Истина);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ЕСТЬNULL(ОсновныеНачисленияДанныеГрафика.ПятнадцатиминутокФактическийПериодДействия, 0) КАК КоличествоПятнадцатиминуток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&amp;ВидРасчетаШтраф) КАК ОсновныеНачисленияДанныеГрафика";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Запрос.УстановитьПараметр("ВидРасчетаШтраф", ПланыВидовРасчета.ОсновныеНачисления.Штраф);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ПланыВидовРасчета.ОсновныеНачисления.Штраф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Выборка.НайтиСледующий(Движение.НомерСтроки, "НомерСтроки");</a:t>
            </a:r>
          </a:p>
          <a:p>
            <a:r>
              <a:rPr lang="ru-RU"/>
              <a:t>		</a:t>
            </a:r>
          </a:p>
          <a:p>
            <a:r>
              <a:rPr lang="ru-RU"/>
              <a:t>		Движение.Результат = Выборка.КоличествоПятнадцатиминуток * 100;</a:t>
            </a:r>
          </a:p>
          <a:p>
            <a:r>
              <a:rPr lang="ru-RU"/>
              <a:t>		</a:t>
            </a:r>
          </a:p>
          <a:p>
            <a:r>
              <a:rPr lang="ru-RU"/>
              <a:t>		ЗаполнитьЗначенияСвойств(Движение, Выборка);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Движения.ОсновныеНачисления.Записать(, Истина);</a:t>
            </a:r>
          </a:p>
          <a:p>
            <a:endParaRPr lang="ru-RU"/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ДополнительныеНачисления.НомерСтроки КАК НомерСтроки,</a:t>
            </a:r>
          </a:p>
          <a:p>
            <a:r>
              <a:rPr lang="ru-RU"/>
              <a:t>		|	ДополнительныеНачисления.Подразделение КАК Подразделение</a:t>
            </a:r>
          </a:p>
          <a:p>
            <a:r>
              <a:rPr lang="ru-RU"/>
              <a:t>		|ПОМЕСТИТЬ втДопНачисления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РегистрРасчета.ДополнительныеНачисления КАК ДополнительныеНачисления</a:t>
            </a:r>
          </a:p>
          <a:p>
            <a:r>
              <a:rPr lang="ru-RU"/>
              <a:t>		|ГДЕ</a:t>
            </a:r>
          </a:p>
          <a:p>
            <a:r>
              <a:rPr lang="ru-RU"/>
              <a:t>		|	ДополнительныеНачисления.Регистратор = &amp;Регистратор</a:t>
            </a:r>
          </a:p>
          <a:p>
            <a:r>
              <a:rPr lang="ru-RU"/>
              <a:t>		|	И ДополнительныеНачисления.Активность</a:t>
            </a:r>
          </a:p>
          <a:p>
            <a:r>
              <a:rPr lang="ru-RU"/>
              <a:t>		|</a:t>
            </a:r>
          </a:p>
          <a:p>
            <a:r>
              <a:rPr lang="ru-RU"/>
              <a:t>		|ИНДЕКСИРОВАТЬ ПО</a:t>
            </a:r>
          </a:p>
          <a:p>
            <a:r>
              <a:rPr lang="ru-RU"/>
              <a:t>		|	Подразделение</a:t>
            </a:r>
          </a:p>
          <a:p>
            <a:r>
              <a:rPr lang="ru-RU"/>
              <a:t>		|;</a:t>
            </a:r>
          </a:p>
          <a:p>
            <a:r>
              <a:rPr lang="ru-RU"/>
              <a:t>		|</a:t>
            </a:r>
          </a:p>
          <a:p>
            <a:r>
              <a:rPr lang="ru-RU"/>
              <a:t>		|////////////////////////////////////////////////////////////////////////////////</a:t>
            </a:r>
          </a:p>
          <a:p>
            <a:r>
              <a:rPr lang="ru-RU"/>
              <a:t>		|ВЫБРАТЬ</a:t>
            </a:r>
          </a:p>
          <a:p>
            <a:r>
              <a:rPr lang="ru-RU"/>
              <a:t>		|	втДопНачисления.НомерСтроки КАК НомерСтроки,</a:t>
            </a:r>
          </a:p>
          <a:p>
            <a:r>
              <a:rPr lang="ru-RU"/>
              <a:t>		|	ЕСТЬNULL(УправленческийОборотыДтКт.СуммаОборот, 0) КАК СуммаПродажЗаПрошлыйМесяц</a:t>
            </a:r>
          </a:p>
          <a:p>
            <a:r>
              <a:rPr lang="ru-RU"/>
              <a:t>		|ИЗ</a:t>
            </a:r>
          </a:p>
          <a:p>
            <a:r>
              <a:rPr lang="ru-RU"/>
              <a:t>		|	втДопНачисления КАК втДопНачисления</a:t>
            </a:r>
          </a:p>
          <a:p>
            <a:r>
              <a:rPr lang="ru-RU"/>
              <a:t>		|		ЛЕВОЕ СОЕДИНЕНИЕ РегистрБухгалтерии.Управленческий.ОборотыДтКт(</a:t>
            </a:r>
          </a:p>
          <a:p>
            <a:r>
              <a:rPr lang="ru-RU"/>
              <a:t>		|				&amp;НачалоПрошлогоМесяца,</a:t>
            </a:r>
          </a:p>
          <a:p>
            <a:r>
              <a:rPr lang="ru-RU"/>
              <a:t>		|				&amp;КонецПрошлогоМесяца,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СчетДт = &amp;СчетПокупатели,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СчетКт = &amp;СчетПрибылиУбытки,</a:t>
            </a:r>
          </a:p>
          <a:p>
            <a:r>
              <a:rPr lang="ru-RU"/>
              <a:t>		|				&amp;ВидСубконтоПодразделения,</a:t>
            </a:r>
          </a:p>
          <a:p>
            <a:r>
              <a:rPr lang="ru-RU"/>
              <a:t>		|				СубконтоКт1 В</a:t>
            </a:r>
          </a:p>
          <a:p>
            <a:r>
              <a:rPr lang="ru-RU"/>
              <a:t>		|					(ВЫБРАТЬ</a:t>
            </a:r>
          </a:p>
          <a:p>
            <a:r>
              <a:rPr lang="ru-RU"/>
              <a:t>		|						втДопНачисления.Подразделение КАК Подразделение</a:t>
            </a:r>
          </a:p>
          <a:p>
            <a:r>
              <a:rPr lang="ru-RU"/>
              <a:t>		|					ИЗ</a:t>
            </a:r>
          </a:p>
          <a:p>
            <a:r>
              <a:rPr lang="ru-RU"/>
              <a:t>		|						втДопНачисления КАК втДопНачисления)) КАК УправленческийОборотыДтКт</a:t>
            </a:r>
          </a:p>
          <a:p>
            <a:r>
              <a:rPr lang="ru-RU"/>
              <a:t>		|		ПО втДопНачисления.Подразделение = УправленческийОборотыДтКт.СубконтоКт1";</a:t>
            </a:r>
          </a:p>
          <a:p>
            <a:endParaRPr lang="ru-RU"/>
          </a:p>
          <a:p>
            <a:r>
              <a:rPr lang="ru-RU"/>
              <a:t>	Запрос.УстановитьПараметр("ВидСубконтоПодразделения", ПланыВидовХарактеристик.ВидыСубконто.Подразделения);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Запрос.УстановитьПараметр("НачалоПрошлогоМесяца", ДобавитьМесяц(ПериодРегистрации, -1));</a:t>
            </a:r>
          </a:p>
          <a:p>
            <a:r>
              <a:rPr lang="ru-RU"/>
              <a:t>	Запрос.УстановитьПараметр("КонецПрошлогоМесяца",  ПериодРегистрации - 1);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Запрос.УстановитьПараметр("СчетПокупатели", ПланыСчетов.Управленческий.Покупатели);</a:t>
            </a:r>
          </a:p>
          <a:p>
            <a:r>
              <a:rPr lang="ru-RU"/>
              <a:t>	Запрос.УстановитьПараметр("СчетПрибылиУбытки", ПланыСчетов.Управленческий.ПрибылиУбытки);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Движения.ДополнительныеНачисления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</a:t>
            </a:r>
          </a:p>
          <a:p>
            <a:r>
              <a:rPr lang="ru-RU"/>
              <a:t>			Движение.Результат = Выборка.СуммаПродажЗаПрошлыйМесяц * Движение.Параметр / 100;</a:t>
            </a:r>
          </a:p>
          <a:p>
            <a:r>
              <a:rPr lang="ru-RU"/>
              <a:t>			</a:t>
            </a:r>
          </a:p>
          <a:p>
            <a:r>
              <a:rPr lang="ru-RU"/>
              <a:t>			ЗаполнитьЗначенияСвойств(Движение, Выборка);</a:t>
            </a:r>
          </a:p>
          <a:p>
            <a:r>
              <a:rPr lang="ru-RU"/>
              <a:t>			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Движения.ДополнительныеНачисления.Записать();</a:t>
            </a:r>
          </a:p>
          <a:p>
            <a:r>
              <a:rPr lang="ru-RU"/>
              <a:t>	</a:t>
            </a:r>
          </a:p>
          <a:p>
            <a:r>
              <a:rPr lang="ru-RU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  	</a:t>
            </a:r>
          </a:p>
          <a:p>
            <a:r>
              <a:rPr lang="ru-RU" dirty="0" err="1"/>
              <a:t>КонецПроцедуры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112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105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Количество), Виды Номенклатур (Комплектующая, Стеллаж), </a:t>
            </a:r>
            <a:r>
              <a:rPr lang="ru-RU" dirty="0" err="1"/>
              <a:t>рс</a:t>
            </a:r>
            <a:r>
              <a:rPr lang="ru-RU" dirty="0"/>
              <a:t> Состав Стеллажей (Комплектующая | Стеллаж, Количество), Справочник </a:t>
            </a:r>
            <a:r>
              <a:rPr lang="ru-RU" dirty="0" err="1"/>
              <a:t>ДопЗначенияХарактеристик</a:t>
            </a:r>
            <a:r>
              <a:rPr lang="ru-RU" dirty="0"/>
              <a:t> (Владелец План видов характеристик - характеристики объектов), План видов характеристик характеристики объектов (Предопределенное - Страна),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(Стеллаж, Характеристика | Значение), Флаги ОУ БУ в Расходной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</a:t>
            </a:r>
          </a:p>
          <a:p>
            <a:r>
              <a:rPr lang="ru-RU" dirty="0"/>
              <a:t>Код расходной: проверить на флаг оу, пишем запрос (получаем 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документа, соединяем </a:t>
            </a:r>
            <a:r>
              <a:rPr lang="ru-RU" dirty="0" err="1"/>
              <a:t>тч</a:t>
            </a:r>
            <a:r>
              <a:rPr lang="ru-RU" dirty="0"/>
              <a:t> документа с </a:t>
            </a:r>
            <a:r>
              <a:rPr lang="ru-RU" dirty="0" err="1"/>
              <a:t>рс</a:t>
            </a:r>
            <a:r>
              <a:rPr lang="ru-RU" dirty="0"/>
              <a:t> составы стеллажей по номенклатуре, далее два пакетных запроса, в первом отбираем записи где 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NULL, то есть не определен состав </a:t>
            </a:r>
            <a:r>
              <a:rPr lang="ru-RU" dirty="0" err="1"/>
              <a:t>стелажа</a:t>
            </a:r>
            <a:r>
              <a:rPr lang="ru-RU" dirty="0"/>
              <a:t>, во втором группируем ранее полученные данные), выполняем пакет запросов, если первый пакет не пустой, то Не определен состав </a:t>
            </a:r>
            <a:r>
              <a:rPr lang="ru-RU" dirty="0" err="1"/>
              <a:t>стелажа</a:t>
            </a:r>
            <a:r>
              <a:rPr lang="ru-RU" dirty="0"/>
              <a:t> для номенклатур из этого пакета - отказ, потом из второго пакета заполняем движения, возводим флаг, блокируем для изменения и записываем движения, далее проверяем возникновение отрицательных остатков (запрос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складу и </a:t>
            </a:r>
            <a:r>
              <a:rPr lang="ru-RU" dirty="0" err="1"/>
              <a:t>номенлклатуре</a:t>
            </a:r>
            <a:r>
              <a:rPr lang="ru-RU" dirty="0"/>
              <a:t> в </a:t>
            </a:r>
            <a:r>
              <a:rPr lang="ru-RU" dirty="0" err="1"/>
              <a:t>вт</a:t>
            </a:r>
            <a:r>
              <a:rPr lang="ru-RU" dirty="0"/>
              <a:t> соединяем с составом стеллажей для получения представления где 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0), если результат не пустой - отказ и проходим по выборке и выводим сообщения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</a:t>
            </a:r>
            <a:r>
              <a:rPr lang="ru-RU" dirty="0"/>
              <a:t> </a:t>
            </a:r>
            <a:r>
              <a:rPr lang="ru-RU" dirty="0" err="1"/>
              <a:t>помещяем</a:t>
            </a:r>
            <a:r>
              <a:rPr lang="ru-RU" dirty="0"/>
              <a:t> в вт1,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СоставСтеллажей</a:t>
            </a:r>
            <a:r>
              <a:rPr lang="ru-RU" dirty="0"/>
              <a:t> перемножаем со справочником склады </a:t>
            </a:r>
            <a:r>
              <a:rPr lang="ru-RU" dirty="0" err="1"/>
              <a:t>помещяем</a:t>
            </a:r>
            <a:r>
              <a:rPr lang="ru-RU" dirty="0"/>
              <a:t> в вт2, вт2 левым соединением по номенклатуре и складу с вт1 и всё это помещаем в вт3, группируем вт3 и помещаем в вт4, вт4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по стеллажу и характеристике = страна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субконто - 3 (Номенклатура, Партии, Склады), признак учета субконто суммовой (для суммы в </a:t>
            </a:r>
            <a:r>
              <a:rPr lang="ru-RU" dirty="0" err="1"/>
              <a:t>рб</a:t>
            </a:r>
            <a:r>
              <a:rPr lang="ru-RU" dirty="0"/>
              <a:t>), счет товары (количественный | Номенклатура (Суммовой), Склады, Партии (Суммовой)),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УчетнаяПолитика</a:t>
            </a:r>
            <a:endParaRPr lang="ru-RU" dirty="0"/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 (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/>
              <a:t>Код расходной: проверить на флаг </a:t>
            </a:r>
            <a:r>
              <a:rPr lang="ru-RU" dirty="0" err="1"/>
              <a:t>бу</a:t>
            </a:r>
            <a:r>
              <a:rPr lang="ru-RU" dirty="0"/>
              <a:t>, получить метод списания себестоимости, очистить движения, заблокировать регистр </a:t>
            </a:r>
            <a:r>
              <a:rPr lang="ru-RU" dirty="0" err="1"/>
              <a:t>бу</a:t>
            </a:r>
            <a:r>
              <a:rPr lang="ru-RU" dirty="0"/>
              <a:t> по счету товары и номенклатуре, написать запрос (сгруппировать </a:t>
            </a:r>
            <a:r>
              <a:rPr lang="ru-RU" dirty="0" err="1"/>
              <a:t>тч</a:t>
            </a:r>
            <a:r>
              <a:rPr lang="ru-RU" dirty="0"/>
              <a:t>, </a:t>
            </a:r>
            <a:r>
              <a:rPr lang="ru-RU" dirty="0" err="1"/>
              <a:t>тч</a:t>
            </a:r>
            <a:r>
              <a:rPr lang="ru-RU" dirty="0"/>
              <a:t> левым соединить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ПоСкладамИПартиям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 и склад из документа) по номенклатуре, который соединен внутренним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) по Номенклатуре и Партии, всё это упорядочить по моменту времени партии и итоги по номенклатуре), в зависимости от метода списания поменять порядок в запросе, в верхней выборке проверить остаток и инициализировать </a:t>
            </a:r>
            <a:r>
              <a:rPr lang="ru-RU" dirty="0" err="1"/>
              <a:t>ОсталосьСписать</a:t>
            </a:r>
            <a:r>
              <a:rPr lang="ru-RU" dirty="0"/>
              <a:t>, в нижней выборке считать себестоимость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товары, а потом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товары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убрать подразделения, Автомобили,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(Автомобиль, Дата | Дней, </a:t>
            </a:r>
            <a:r>
              <a:rPr lang="ru-RU" dirty="0" err="1"/>
              <a:t>ДнейПятидневки</a:t>
            </a:r>
            <a:r>
              <a:rPr lang="ru-RU" dirty="0"/>
              <a:t>), план видов расчетов Основные начисления есть период, есть база от основных и дополнительных (отпуск (база и </a:t>
            </a:r>
            <a:r>
              <a:rPr lang="ru-RU" dirty="0" err="1"/>
              <a:t>ведущии</a:t>
            </a:r>
            <a:r>
              <a:rPr lang="ru-RU" dirty="0"/>
              <a:t> - отпуск, фиксированная сумма, надбавка)), лан видов расчетов Дополнительные начисления нет периода, есть база от основных и дополнительных (Надбавка, фиксированная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 | Результат | Автомобиль ...), Перерасчет по сотруднику,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 | Результат | Автомобиль ...), Перерасчет по сотруднику, </a:t>
            </a:r>
            <a:r>
              <a:rPr lang="ru-RU" dirty="0" err="1"/>
              <a:t>рс</a:t>
            </a:r>
            <a:r>
              <a:rPr lang="ru-RU" dirty="0"/>
              <a:t> Показатели расчета зарплаты (</a:t>
            </a:r>
            <a:r>
              <a:rPr lang="ru-RU" dirty="0" err="1"/>
              <a:t>ФиксированнаяСумма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), документ </a:t>
            </a:r>
            <a:r>
              <a:rPr lang="ru-RU" dirty="0" err="1"/>
              <a:t>ПолучениеОплатОтПассажиров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обороты (Сотрудник | Сумма)</a:t>
            </a:r>
          </a:p>
          <a:p>
            <a:r>
              <a:rPr lang="ru-RU" dirty="0"/>
              <a:t>Код </a:t>
            </a:r>
            <a:r>
              <a:rPr lang="ru-RU" dirty="0" err="1"/>
              <a:t>ПолучениеОплатОтПассажиров</a:t>
            </a:r>
            <a:r>
              <a:rPr lang="ru-RU" dirty="0"/>
              <a:t>: возвести флаг, сделать движение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Код Набора Записей </a:t>
            </a:r>
            <a:r>
              <a:rPr lang="ru-RU" dirty="0" err="1"/>
              <a:t>ОплатыПассажиров</a:t>
            </a:r>
            <a:r>
              <a:rPr lang="ru-RU" dirty="0"/>
              <a:t>: при записи сделать запрос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по регистратору в вт1,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внутренним соединением с вт1 по сотруднику, периоду и виду расчета поместить в вт2, вт2 левым соединить с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ДополнительныеНачисления.ПоСотруднику</a:t>
            </a:r>
            <a:r>
              <a:rPr lang="ru-RU" dirty="0"/>
              <a:t> по сотруднику, </a:t>
            </a:r>
            <a:r>
              <a:rPr lang="ru-RU" dirty="0" err="1"/>
              <a:t>ОбъектПерерасчета</a:t>
            </a:r>
            <a:r>
              <a:rPr lang="ru-RU" dirty="0"/>
              <a:t> и </a:t>
            </a:r>
            <a:r>
              <a:rPr lang="ru-RU" dirty="0" err="1"/>
              <a:t>ВидуРасчета</a:t>
            </a:r>
            <a:r>
              <a:rPr lang="ru-RU" dirty="0"/>
              <a:t> где 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NULL), из полученной выборки создавать набор записей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ДополнительныеНачисления.Перерасчеты.ПоСотруднику</a:t>
            </a:r>
            <a:r>
              <a:rPr lang="ru-RU" dirty="0"/>
              <a:t> с отбором по </a:t>
            </a:r>
            <a:r>
              <a:rPr lang="ru-RU" dirty="0" err="1"/>
              <a:t>Выборка.ОбъектПерерасчета</a:t>
            </a:r>
            <a:r>
              <a:rPr lang="ru-RU" dirty="0"/>
              <a:t> и заполнять из выборки и записывать с параметром ложь</a:t>
            </a:r>
          </a:p>
          <a:p>
            <a:r>
              <a:rPr lang="ru-RU" dirty="0"/>
              <a:t>Код Начисления Зарплаты: инициализировать период регистрации , </a:t>
            </a:r>
            <a:r>
              <a:rPr lang="ru-RU" dirty="0" err="1"/>
              <a:t>НачалоБазовогоПериода</a:t>
            </a:r>
            <a:r>
              <a:rPr lang="ru-RU" dirty="0"/>
              <a:t> и </a:t>
            </a:r>
            <a:r>
              <a:rPr lang="ru-RU" dirty="0" err="1"/>
              <a:t>КонецБазовогоПериода</a:t>
            </a:r>
            <a:r>
              <a:rPr lang="ru-RU" dirty="0"/>
              <a:t>, возвести флаг для </a:t>
            </a:r>
            <a:r>
              <a:rPr lang="ru-RU" dirty="0" err="1"/>
              <a:t>ОсновныеНачисления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возвести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записать движения и перейти к расчету, написать запрос (данные графика </a:t>
            </a:r>
            <a:r>
              <a:rPr lang="ru-RU" dirty="0" err="1"/>
              <a:t>ОсновныеНачисления</a:t>
            </a:r>
            <a:r>
              <a:rPr lang="ru-RU" dirty="0"/>
              <a:t>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ОсновныеНачисленияБазаДополнительныеНачисления</a:t>
            </a:r>
            <a:r>
              <a:rPr lang="ru-RU" dirty="0"/>
              <a:t> по номеру строки), пройтись по таблице движений </a:t>
            </a:r>
            <a:r>
              <a:rPr lang="ru-RU" dirty="0" err="1"/>
              <a:t>ОсновныеНачисления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 без пересчета, далее написать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ОплатыПассажиров.Обороты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ПоказателиРасчетаЗарплаты</a:t>
            </a:r>
            <a:r>
              <a:rPr lang="ru-RU" dirty="0"/>
              <a:t>), пройтись по таблице движений </a:t>
            </a:r>
            <a:r>
              <a:rPr lang="ru-RU" dirty="0" err="1"/>
              <a:t>ДополнительныеНачисления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</a:t>
            </a:r>
          </a:p>
          <a:p>
            <a:r>
              <a:rPr lang="ru-RU" dirty="0"/>
              <a:t>Отчет: объединить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УФ: справочник </a:t>
            </a:r>
            <a:r>
              <a:rPr lang="ru-RU" dirty="0" err="1"/>
              <a:t>ТипыЦен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(Номенклатура, </a:t>
            </a:r>
            <a:r>
              <a:rPr lang="ru-RU" dirty="0" err="1"/>
              <a:t>ТипЦены</a:t>
            </a:r>
            <a:r>
              <a:rPr lang="ru-RU" dirty="0"/>
              <a:t> | Цена), Тип цены в расходной, </a:t>
            </a:r>
            <a:r>
              <a:rPr lang="ru-RU" dirty="0" err="1"/>
              <a:t>ФормаВыбораРасширенная</a:t>
            </a:r>
            <a:r>
              <a:rPr lang="ru-RU" dirty="0"/>
              <a:t> в справочники номенклатуры с динамическим списком (Справочник номенклатура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и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), на </a:t>
            </a:r>
            <a:r>
              <a:rPr lang="ru-RU" dirty="0" err="1"/>
              <a:t>ФормаВыбораРасширенная</a:t>
            </a:r>
            <a:r>
              <a:rPr lang="ru-RU" dirty="0"/>
              <a:t> при создании на сервере заполнять параметры запроса (Склад и Тип Цены), при выборе значение отключать стандартную обработку, брать номенклатуру и цены и оповещать о выборе, на форме расходной при начале выбора номенклатуры отключать стандартную обработку открывать </a:t>
            </a:r>
            <a:r>
              <a:rPr lang="ru-RU" dirty="0" err="1"/>
              <a:t>ФормаВыбораРасширенная</a:t>
            </a:r>
            <a:r>
              <a:rPr lang="ru-RU" dirty="0"/>
              <a:t> с параметрами Склад и Тип Цены, а при обработки выбора заполнять полученные данные и </a:t>
            </a:r>
            <a:r>
              <a:rPr lang="ru-RU" dirty="0" err="1"/>
              <a:t>рассчитвать</a:t>
            </a:r>
            <a:r>
              <a:rPr lang="ru-RU" dirty="0"/>
              <a:t> сумму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9273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</a:t>
            </a:r>
            <a:r>
              <a:rPr lang="ru-RU" dirty="0" err="1"/>
              <a:t>СкладОУ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ОУ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 КАК </a:t>
            </a:r>
            <a:r>
              <a:rPr lang="ru-RU" dirty="0" err="1"/>
              <a:t>СкладБУ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Выборка.СкладБУ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БУ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Определение текущего метода списания себестоимости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</a:t>
            </a:r>
            <a:r>
              <a:rPr lang="ru-RU" dirty="0" err="1"/>
              <a:t>МоментВремени</a:t>
            </a:r>
            <a:r>
              <a:rPr lang="ru-RU" dirty="0"/>
              <a:t>()).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МетодСписания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 (СТАРАЯ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по счету Товары и списку номенклатур табличной части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УправленческийОстаткиПоПартиям.Субконто2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КАК </a:t>
            </a:r>
            <a:r>
              <a:rPr lang="ru-RU" dirty="0" err="1"/>
              <a:t>КоличествоВДокументе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УправленческийОстаткиПоСкладамИПартиям.КоличествоОстаток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ВЫРАЗИТЬ(УправленческийОстаткиПоПартиям.Субконто2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КАК </a:t>
            </a:r>
            <a:r>
              <a:rPr lang="ru-RU" dirty="0" err="1"/>
              <a:t>МоментВремениПартии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СубконтоСкладыПартии</a:t>
            </a:r>
            <a:r>
              <a:rPr lang="ru-RU" dirty="0"/>
              <a:t>,</a:t>
            </a:r>
          </a:p>
          <a:p>
            <a:r>
              <a:rPr lang="ru-RU" dirty="0"/>
              <a:t>	|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</a:t>
            </a:r>
          </a:p>
          <a:p>
            <a:r>
              <a:rPr lang="ru-RU" dirty="0"/>
              <a:t>	|					И Субконто2 = &amp;Склад) КАК </a:t>
            </a:r>
            <a:r>
              <a:rPr lang="ru-RU" dirty="0" err="1"/>
              <a:t>УправленческийОстаткиПоСкладамИПартиям</a:t>
            </a:r>
            <a:endParaRPr lang="ru-RU" dirty="0"/>
          </a:p>
          <a:p>
            <a:r>
              <a:rPr lang="ru-RU" dirty="0"/>
              <a:t>	|			ВНУТРЕННЕЕ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	&amp;</a:t>
            </a:r>
            <a:r>
              <a:rPr lang="ru-RU" dirty="0" err="1"/>
              <a:t>СубконтоПартии</a:t>
            </a:r>
            <a:r>
              <a:rPr lang="ru-RU" dirty="0"/>
              <a:t>,</a:t>
            </a:r>
          </a:p>
          <a:p>
            <a:r>
              <a:rPr lang="ru-RU" dirty="0"/>
              <a:t>	|	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|			ПО УправленческийОстаткиПоСкладамИПартиям.Субконто1 = УправленческийОстаткиПоПартиям.Субконто1</a:t>
            </a:r>
          </a:p>
          <a:p>
            <a:r>
              <a:rPr lang="ru-RU" dirty="0"/>
              <a:t>	|				И УправленческийОстаткиПоСкладамИПартиям.Субконто3 = УправленческийОстаткиПоПартиям.Субконто2</a:t>
            </a:r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УправленческийОстаткиПоСкладамИПартиям.Субконто1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МоментВремениПартии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КоличествоВДокументе</a:t>
            </a:r>
            <a:r>
              <a:rPr lang="ru-RU" dirty="0"/>
              <a:t>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Перечисления.МетодыСписания.ФИФО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ТекстЗапроса</a:t>
            </a:r>
            <a:r>
              <a:rPr lang="ru-RU" dirty="0"/>
              <a:t>, "УБЫВ", "");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ТекстЗапроса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 = Новый Массив(3);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[2]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СубконтоСкладыПартии</a:t>
            </a:r>
            <a:r>
              <a:rPr lang="ru-RU" dirty="0"/>
              <a:t>",</a:t>
            </a:r>
            <a:r>
              <a:rPr lang="ru-RU" dirty="0" err="1"/>
              <a:t>СубконтоСкладыПартии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СубконтоПартии</a:t>
            </a:r>
            <a:r>
              <a:rPr lang="ru-RU" dirty="0"/>
              <a:t>",</a:t>
            </a:r>
            <a:r>
              <a:rPr lang="ru-RU" dirty="0" err="1"/>
              <a:t>СубконтоПартии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// Контроль наличия номенклатуры</a:t>
            </a:r>
          </a:p>
          <a:p>
            <a:r>
              <a:rPr lang="ru-RU" dirty="0"/>
              <a:t>		Превышение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;</a:t>
            </a:r>
          </a:p>
          <a:p>
            <a:r>
              <a:rPr lang="ru-RU" dirty="0"/>
              <a:t>		Если Превышение &gt; 0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("Превышение остатка по номенклатуре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Превышение);						                      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 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Переменная для прерывания обхода партий после того как будет списано все количество из документа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	// Проводка отражения списания товара</a:t>
            </a:r>
          </a:p>
          <a:p>
            <a:r>
              <a:rPr lang="ru-RU" dirty="0"/>
              <a:t>			Списываем = Мин (</a:t>
            </a:r>
            <a:r>
              <a:rPr lang="ru-RU" dirty="0" err="1"/>
              <a:t>ОсталосьСписать</a:t>
            </a:r>
            <a:r>
              <a:rPr lang="ru-RU" dirty="0"/>
              <a:t>,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Проводка.КоличествоКт</a:t>
            </a:r>
            <a:r>
              <a:rPr lang="ru-RU" dirty="0"/>
              <a:t> = Списываем;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Проводка.Сумма</a:t>
            </a:r>
            <a:r>
              <a:rPr lang="ru-RU" dirty="0"/>
              <a:t> = Списываем / </a:t>
            </a:r>
            <a:r>
              <a:rPr lang="ru-RU" dirty="0" err="1"/>
              <a:t>Выборка.КоличествоОстатокПоПартии</a:t>
            </a:r>
            <a:r>
              <a:rPr lang="ru-RU" dirty="0"/>
              <a:t> * </a:t>
            </a:r>
            <a:r>
              <a:rPr lang="ru-RU" dirty="0" err="1"/>
              <a:t>Выборка.СуммаОстатокПоПартии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Списываем;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Проводка отражения продажи товара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   	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параметров динамического списка, переданных из формы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("Склад", </a:t>
            </a:r>
            <a:r>
              <a:rPr lang="ru-RU" dirty="0" err="1"/>
              <a:t>Параметры.Склад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Параметры.ТипЦены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Передача параметра структуры с данными в форму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</a:t>
            </a:r>
            <a:r>
              <a:rPr lang="ru-RU" dirty="0"/>
              <a:t> = Новый Структура();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("Номенклатура", Значение);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("Цена", </a:t>
            </a:r>
            <a:r>
              <a:rPr lang="ru-RU" dirty="0" err="1"/>
              <a:t>ТекущаяСтрока.Цена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</a:t>
            </a:r>
            <a:r>
              <a:rPr lang="ru-RU" dirty="0" err="1"/>
              <a:t>СтруктураДанных</a:t>
            </a:r>
            <a:r>
              <a:rPr lang="ru-RU" dirty="0"/>
              <a:t>); // Приведет к вызову процедуры </a:t>
            </a:r>
            <a:r>
              <a:rPr lang="ru-RU" dirty="0" err="1"/>
              <a:t>ОбработкаВыбора</a:t>
            </a:r>
            <a:r>
              <a:rPr lang="ru-RU" dirty="0"/>
              <a:t> для таблицы </a:t>
            </a:r>
            <a:r>
              <a:rPr lang="ru-RU" dirty="0" err="1"/>
              <a:t>СписокНоменклатуры</a:t>
            </a:r>
            <a:r>
              <a:rPr lang="ru-RU" dirty="0"/>
              <a:t> вызвавшей формы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5636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СписокНоменклатурыНоменклатураНачалоВыбора</a:t>
            </a:r>
            <a:r>
              <a:rPr lang="ru-RU" dirty="0"/>
              <a:t>(Элемент, </a:t>
            </a:r>
            <a:r>
              <a:rPr lang="ru-RU" dirty="0" err="1"/>
              <a:t>ДанныеВыбора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дополнительной формы выбора номенклатуры, через параметры передаются Склад и Тип цены из документа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("Склад", </a:t>
            </a:r>
            <a:r>
              <a:rPr lang="ru-RU" dirty="0" err="1"/>
              <a:t>Объект.Склад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Объект.ТипЦены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Справочник.Номенклатура.Форма.ФормаВыбораРасширенная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Обработка выбранной в дополнительной форме номенклатуры (перенос номенклатуры и цены)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, 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ОбработкаТабличнойЧасти.РассчитатьСуммуВСтроке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3177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</a:t>
            </a:r>
            <a:r>
              <a:rPr lang="ru-RU" dirty="0" err="1"/>
              <a:t>рс</a:t>
            </a:r>
            <a:r>
              <a:rPr lang="ru-RU" dirty="0"/>
              <a:t> Учетная Политика,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Партия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), </a:t>
            </a:r>
            <a:r>
              <a:rPr lang="ru-RU" dirty="0" err="1"/>
              <a:t>рн</a:t>
            </a:r>
            <a:r>
              <a:rPr lang="ru-RU" dirty="0"/>
              <a:t> Продажи оборотный (Номенклатура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,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СуммаВДолларах</a:t>
            </a:r>
            <a:r>
              <a:rPr lang="ru-RU" dirty="0"/>
              <a:t>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заполнить движения </a:t>
            </a:r>
          </a:p>
          <a:p>
            <a:r>
              <a:rPr lang="ru-RU" dirty="0"/>
              <a:t>Код расходной: получить метод списания себестоимости, очистить движения,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</a:t>
            </a:r>
            <a:r>
              <a:rPr lang="ru-RU" dirty="0" err="1"/>
              <a:t>схлопнутую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ОстаткиНоменклатуры</a:t>
            </a:r>
            <a:r>
              <a:rPr lang="ru-RU" dirty="0"/>
              <a:t>, упорядочить по моменту времени партии и итоги по номенклатуре), изменить порядок в запросе в зависимости от метода списания, в верхней выборке инициализировать </a:t>
            </a:r>
            <a:r>
              <a:rPr lang="ru-RU" dirty="0" err="1"/>
              <a:t>СебестоимостьВРубляхИтого</a:t>
            </a:r>
            <a:r>
              <a:rPr lang="ru-RU" dirty="0"/>
              <a:t> И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, проверить остатки, заполнить переменную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движение и уменьшаем </a:t>
            </a:r>
            <a:r>
              <a:rPr lang="ru-RU" dirty="0" err="1"/>
              <a:t>КоличествоСписать,а</a:t>
            </a:r>
            <a:r>
              <a:rPr lang="ru-RU" dirty="0"/>
              <a:t> затем в верхней выборке делаем движения в продажи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Продажи Обороты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Договоры (Владелец - Контрагенты), Субконто 3 (Договоры, Накладные, Покупатели), признак учета Валютный для ресурса </a:t>
            </a:r>
            <a:r>
              <a:rPr lang="ru-RU" dirty="0" err="1"/>
              <a:t>СуммаВЕвро</a:t>
            </a:r>
            <a:r>
              <a:rPr lang="ru-RU" dirty="0"/>
              <a:t> </a:t>
            </a:r>
            <a:r>
              <a:rPr lang="ru-RU" dirty="0" err="1"/>
              <a:t>рб</a:t>
            </a:r>
            <a:r>
              <a:rPr lang="ru-RU" dirty="0"/>
              <a:t>, счет Покупатели (Валютный | Покупатели, Договоры, Накладные), документ Приход Денег</a:t>
            </a:r>
          </a:p>
          <a:p>
            <a:r>
              <a:rPr lang="ru-RU" dirty="0"/>
              <a:t>Код расходной: возвести флаг, сделать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сделать запрос (</a:t>
            </a:r>
            <a:r>
              <a:rPr lang="ru-RU" dirty="0" err="1"/>
              <a:t>рб</a:t>
            </a:r>
            <a:r>
              <a:rPr lang="ru-RU" dirty="0"/>
              <a:t> Управленческий Остатки по счету товары и контрагенту, упорядочить по дате окончания договора и моменту времени накладной, итоги общие), если результат пустой - нет задолженности, в верхней выборке проверяем попытку переплатить, инициализируем сумму к погашению, в нижней выборке берем минимальную сумму,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 и уменьшаем </a:t>
            </a:r>
            <a:r>
              <a:rPr lang="ru-RU" dirty="0" err="1"/>
              <a:t>СуммаКПогашению</a:t>
            </a:r>
            <a:endParaRPr lang="ru-RU" dirty="0"/>
          </a:p>
          <a:p>
            <a:r>
              <a:rPr lang="ru-RU" dirty="0"/>
              <a:t>Отчет: Управленческий Обороты (счет - покупатели, </a:t>
            </a:r>
            <a:r>
              <a:rPr lang="ru-RU" dirty="0" err="1"/>
              <a:t>кор</a:t>
            </a:r>
            <a:r>
              <a:rPr lang="ru-RU" dirty="0"/>
              <a:t> счет - касса и </a:t>
            </a:r>
            <a:r>
              <a:rPr lang="ru-RU" dirty="0" err="1"/>
              <a:t>прибылиубытки</a:t>
            </a:r>
            <a:r>
              <a:rPr lang="ru-RU" dirty="0"/>
              <a:t>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(предопределенный - пятидневка), виды времени (предопределенные - явка, командировка), табель, </a:t>
            </a:r>
            <a:r>
              <a:rPr lang="ru-RU" dirty="0" err="1"/>
              <a:t>рн</a:t>
            </a:r>
            <a:r>
              <a:rPr lang="ru-RU" dirty="0"/>
              <a:t> Данные табеля оборотный (Сотрудник, Подразделение, </a:t>
            </a:r>
            <a:r>
              <a:rPr lang="ru-RU" dirty="0" err="1"/>
              <a:t>ВидВремени</a:t>
            </a:r>
            <a:r>
              <a:rPr lang="ru-RU" dirty="0"/>
              <a:t> | Часов), </a:t>
            </a:r>
            <a:r>
              <a:rPr lang="ru-RU" dirty="0" err="1"/>
              <a:t>рс</a:t>
            </a:r>
            <a:r>
              <a:rPr lang="ru-RU" dirty="0"/>
              <a:t> Графики работ (</a:t>
            </a:r>
            <a:r>
              <a:rPr lang="ru-RU" dirty="0" err="1"/>
              <a:t>ГрафикРабот</a:t>
            </a:r>
            <a:r>
              <a:rPr lang="ru-RU" dirty="0"/>
              <a:t>, Дата | Значение), план видов расчета Основные Начисления есть период, есть база (командировка (базовые - командировка, оклад), оклад),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 | </a:t>
            </a:r>
            <a:r>
              <a:rPr lang="ru-RU" dirty="0" err="1"/>
              <a:t>ГрафикРаботы</a:t>
            </a:r>
            <a:r>
              <a:rPr lang="ru-RU" dirty="0"/>
              <a:t>)</a:t>
            </a:r>
          </a:p>
          <a:p>
            <a:r>
              <a:rPr lang="ru-RU" dirty="0"/>
              <a:t>Код табеля: инициализируем период регистрации, возводим флаг, получаем запросом данные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</a:t>
            </a:r>
            <a:r>
              <a:rPr lang="ru-RU" dirty="0"/>
              <a:t> по периоду между </a:t>
            </a:r>
            <a:r>
              <a:rPr lang="ru-RU" dirty="0" err="1"/>
              <a:t>ПериодРегистрации</a:t>
            </a:r>
            <a:r>
              <a:rPr lang="ru-RU" dirty="0"/>
              <a:t> и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 и Графику работы Пятидневка, проходим по </a:t>
            </a:r>
            <a:r>
              <a:rPr lang="ru-RU" dirty="0" err="1"/>
              <a:t>тч</a:t>
            </a:r>
            <a:r>
              <a:rPr lang="ru-RU" dirty="0"/>
              <a:t> документа, получаем последний день месяца и проходимся по каждому дню месяца получаем реквизит, если ячейка заполнена то инициализируем 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- 1)*24*3600, если в ячейке К тогда это командировка данные из выборки иначе данные из ячейки, заполняем движения</a:t>
            </a:r>
          </a:p>
          <a:p>
            <a:r>
              <a:rPr lang="ru-RU" dirty="0"/>
              <a:t>Код начисления: инициализируем период регистрации и базовые периоды, возводим флаг, проходим по </a:t>
            </a:r>
            <a:r>
              <a:rPr lang="ru-RU" dirty="0" err="1"/>
              <a:t>тч</a:t>
            </a:r>
            <a:r>
              <a:rPr lang="ru-RU" dirty="0"/>
              <a:t> и заполняем движения, записываем движения, выполняем запрос (Основные начисления данные графика в вт1, вт1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явка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вт2, вт1 с данные табеля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Командировка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вт3, итоговый пакет запроса - вт1 левое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подразделению, вт1 левое соединение с вт2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вт3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базой по номеру строки), проходим по таблице движений, ищем в выборке по номеру строки, считаем результат в зависимости от вида расчета и заполняем движения,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форма подбора в справочнике Номенклатура</a:t>
            </a:r>
          </a:p>
          <a:p>
            <a:r>
              <a:rPr lang="ru-RU" dirty="0"/>
              <a:t>Код формы подбора: </a:t>
            </a:r>
            <a:r>
              <a:rPr lang="ru-RU" dirty="0" err="1"/>
              <a:t>СписокВыборЗначения</a:t>
            </a:r>
            <a:r>
              <a:rPr lang="ru-RU" dirty="0"/>
              <a:t>(отключаем стандартную обработку и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(В цикле для каждого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(проверяем на группу, если строки с номенклатурой есть увеличиваем количество на 1, иначе добавляем строку), </a:t>
            </a:r>
            <a:r>
              <a:rPr lang="ru-RU" dirty="0" err="1"/>
              <a:t>ЗавершитьПодбор</a:t>
            </a:r>
            <a:r>
              <a:rPr lang="ru-RU" dirty="0"/>
              <a:t>(Помещаем во временное хранилище </a:t>
            </a:r>
            <a:r>
              <a:rPr lang="ru-RU" dirty="0" err="1"/>
              <a:t>тз</a:t>
            </a:r>
            <a:r>
              <a:rPr lang="ru-RU" dirty="0"/>
              <a:t> и оповещаем о выборе)</a:t>
            </a:r>
          </a:p>
          <a:p>
            <a:r>
              <a:rPr lang="ru-RU" dirty="0"/>
              <a:t>Код формы расходной: </a:t>
            </a:r>
            <a:r>
              <a:rPr lang="ru-RU" dirty="0" err="1"/>
              <a:t>ПодборТовара</a:t>
            </a:r>
            <a:r>
              <a:rPr lang="ru-RU" dirty="0"/>
              <a:t>(открыть форму подбора с владельцем </a:t>
            </a:r>
            <a:r>
              <a:rPr lang="ru-RU" dirty="0" err="1"/>
              <a:t>списокноменклатуры</a:t>
            </a:r>
            <a:r>
              <a:rPr lang="ru-RU" dirty="0"/>
              <a:t>),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),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(Получить по Адресу и загрузить)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7571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нажатии </a:t>
            </a:r>
            <a:r>
              <a:rPr lang="ru-RU" dirty="0" err="1"/>
              <a:t>Enter</a:t>
            </a:r>
            <a:r>
              <a:rPr lang="ru-RU" dirty="0"/>
              <a:t>, двойном щелчке мыши или нажатию кнопки "Выбрать"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(Значение);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(Элемент, </a:t>
            </a:r>
            <a:r>
              <a:rPr lang="ru-RU" dirty="0" err="1"/>
              <a:t>ПараметрыПеретаскивания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, Строка, Поле)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перетаскивании мышью</a:t>
            </a:r>
          </a:p>
          <a:p>
            <a:r>
              <a:rPr lang="ru-RU" dirty="0"/>
              <a:t>	Для Каждого Номенклатура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 (Номенклатура)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Номенклатура.ЭтоГруппа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выбранная номенклатура уже есть в табличной части, то количество увеличиваем на единицу, иначе добавляем новую строку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 ("Номенклатура", 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СтрокиСНоменклатурой</a:t>
            </a:r>
            <a:r>
              <a:rPr lang="ru-RU" dirty="0"/>
              <a:t> = </a:t>
            </a:r>
            <a:r>
              <a:rPr lang="ru-RU" dirty="0" err="1"/>
              <a:t>ОтобранныеТовары.НайтиСтроки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);</a:t>
            </a:r>
          </a:p>
          <a:p>
            <a:r>
              <a:rPr lang="ru-RU" dirty="0"/>
              <a:t>	Если </a:t>
            </a:r>
            <a:r>
              <a:rPr lang="ru-RU" dirty="0" err="1"/>
              <a:t>СтрокиСНоменклатурой.Количество</a:t>
            </a:r>
            <a:r>
              <a:rPr lang="ru-RU" dirty="0"/>
              <a:t>() &lt;&gt; 0 Тогда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</a:t>
            </a:r>
            <a:r>
              <a:rPr lang="ru-RU" dirty="0"/>
              <a:t> = </a:t>
            </a:r>
            <a:r>
              <a:rPr lang="ru-RU" dirty="0" err="1"/>
              <a:t>СтрокиСНоменклатурой</a:t>
            </a:r>
            <a:r>
              <a:rPr lang="ru-RU" dirty="0"/>
              <a:t>[0];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= 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+ 1;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ОтобранныеТовары.Добавить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НоваяСтрока.Номенклатура</a:t>
            </a:r>
            <a:r>
              <a:rPr lang="ru-RU" dirty="0"/>
              <a:t>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НоваяСтрока.Количество</a:t>
            </a:r>
            <a:r>
              <a:rPr lang="ru-RU" dirty="0"/>
              <a:t> = 1;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ЗавершитьПодбор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во временное хранилище данные таблицы </a:t>
            </a:r>
            <a:r>
              <a:rPr lang="ru-RU" dirty="0" err="1"/>
              <a:t>ОтобранныеТовары</a:t>
            </a:r>
            <a:r>
              <a:rPr lang="ru-RU" dirty="0"/>
              <a:t> и посылаем оповещение владельцу формы о выполнении выбора, </a:t>
            </a:r>
          </a:p>
          <a:p>
            <a:r>
              <a:rPr lang="ru-RU" dirty="0"/>
              <a:t>	// это оповещение будет обработано в процедуре </a:t>
            </a:r>
            <a:r>
              <a:rPr lang="ru-RU" dirty="0" err="1"/>
              <a:t>ОбработкаВыбора</a:t>
            </a:r>
            <a:r>
              <a:rPr lang="ru-RU" dirty="0"/>
              <a:t> табличной части модуля формы Расходной накладной</a:t>
            </a:r>
          </a:p>
          <a:p>
            <a:r>
              <a:rPr lang="ru-RU" dirty="0"/>
              <a:t>	Адрес = </a:t>
            </a:r>
            <a:r>
              <a:rPr lang="ru-RU" dirty="0" err="1"/>
              <a:t>АдресТаблицыВХранилище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(Адрес);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АдресТаблицыВХранилище</a:t>
            </a:r>
            <a:r>
              <a:rPr lang="ru-RU" dirty="0"/>
              <a:t>()</a:t>
            </a:r>
          </a:p>
          <a:p>
            <a:r>
              <a:rPr lang="ru-RU" dirty="0"/>
              <a:t>	Возврат </a:t>
            </a:r>
            <a:r>
              <a:rPr lang="ru-RU" dirty="0" err="1"/>
              <a:t>ПоместитьВоВременноеХранилище</a:t>
            </a:r>
            <a:r>
              <a:rPr lang="ru-RU" dirty="0"/>
              <a:t>(</a:t>
            </a:r>
            <a:r>
              <a:rPr lang="ru-RU" dirty="0" err="1"/>
              <a:t>ОтобранныеТовары.Выгрузить</a:t>
            </a:r>
            <a:r>
              <a:rPr lang="ru-RU" dirty="0"/>
              <a:t>(), </a:t>
            </a:r>
            <a:r>
              <a:rPr lang="ru-RU" dirty="0" err="1"/>
              <a:t>УникальныйИдентификатор</a:t>
            </a:r>
            <a:r>
              <a:rPr lang="ru-RU" dirty="0"/>
              <a:t>);	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1646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ПодборТовара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Справочник.Номенклатура.Форма.ФормаПодбора</a:t>
            </a:r>
            <a:r>
              <a:rPr lang="ru-RU" dirty="0"/>
              <a:t>",,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// Загружаем подобранные номенклатуры из формы подбора в табличную часть</a:t>
            </a:r>
          </a:p>
          <a:p>
            <a:r>
              <a:rPr lang="ru-RU" dirty="0"/>
              <a:t>	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(Адрес)</a:t>
            </a:r>
          </a:p>
          <a:p>
            <a:r>
              <a:rPr lang="ru-RU" dirty="0"/>
              <a:t>	</a:t>
            </a:r>
            <a:r>
              <a:rPr lang="ru-RU" dirty="0" err="1"/>
              <a:t>Объект.СписокНоменклатуры.Загрузить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(Адрес));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1571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Статьи затрат, документ Приход денег, документ Расход денег, документ Бюджет, </a:t>
            </a:r>
            <a:r>
              <a:rPr lang="ru-RU" dirty="0" err="1"/>
              <a:t>рн</a:t>
            </a:r>
            <a:r>
              <a:rPr lang="ru-RU" dirty="0"/>
              <a:t> Бюджет оборотный (Подразделение, </a:t>
            </a:r>
            <a:r>
              <a:rPr lang="ru-RU" dirty="0" err="1"/>
              <a:t>СтатьяЗатрат</a:t>
            </a:r>
            <a:r>
              <a:rPr lang="ru-RU" dirty="0"/>
              <a:t> | Сумма, </a:t>
            </a:r>
            <a:r>
              <a:rPr lang="ru-RU" dirty="0" err="1"/>
              <a:t>СуммаПревышения</a:t>
            </a:r>
            <a:r>
              <a:rPr lang="ru-RU" dirty="0"/>
              <a:t>, </a:t>
            </a:r>
            <a:r>
              <a:rPr lang="ru-RU" dirty="0" err="1"/>
              <a:t>СуммаИсполнения</a:t>
            </a:r>
            <a:r>
              <a:rPr lang="ru-RU" dirty="0"/>
              <a:t>)</a:t>
            </a:r>
          </a:p>
          <a:p>
            <a:r>
              <a:rPr lang="ru-RU" dirty="0"/>
              <a:t>Код бюджета: перед записью привести период к началу месяца. Обработка проведения - возвести флаг, пройти по </a:t>
            </a:r>
            <a:r>
              <a:rPr lang="ru-RU" dirty="0" err="1"/>
              <a:t>тч</a:t>
            </a:r>
            <a:r>
              <a:rPr lang="ru-RU" dirty="0"/>
              <a:t> и добавить движения</a:t>
            </a:r>
          </a:p>
          <a:p>
            <a:r>
              <a:rPr lang="ru-RU" dirty="0"/>
              <a:t>Код обработки проведения остальных документов (в общем модуле): добавить движение из данных объекта, возвести флаг, заблокировать и записать, сделать запрос (</a:t>
            </a:r>
            <a:r>
              <a:rPr lang="ru-RU" dirty="0" err="1"/>
              <a:t>рн</a:t>
            </a:r>
            <a:r>
              <a:rPr lang="ru-RU" dirty="0"/>
              <a:t> Бюджет Обороты по периоду, подразделению и статье затрат), получить первый элемент выборки,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+ </a:t>
            </a:r>
            <a:r>
              <a:rPr lang="ru-RU" dirty="0" err="1"/>
              <a:t>СуммаПревышения</a:t>
            </a:r>
            <a:r>
              <a:rPr lang="ru-RU" dirty="0"/>
              <a:t> - вывести одно сообщение,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- вывести другое сообщение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Бюджет Обороты с </a:t>
            </a:r>
            <a:r>
              <a:rPr lang="ru-RU" dirty="0" err="1"/>
              <a:t>переодичностью</a:t>
            </a:r>
            <a:r>
              <a:rPr lang="ru-RU" dirty="0"/>
              <a:t> Месяц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ограничить количество в приходной и расходной, Инвентарные Номера (подчинены номенклатуре), сотрудник в расходной, субконто - 3 (Номенклатура, Инвентарные номера, Физические Лица), счет Товары (Количественный | Номенклатура, Инвентарные номера), счет </a:t>
            </a:r>
            <a:r>
              <a:rPr lang="ru-RU" dirty="0" err="1"/>
              <a:t>ПрибылиУбытки</a:t>
            </a:r>
            <a:r>
              <a:rPr lang="ru-RU" dirty="0"/>
              <a:t> (Номенклатура (только обороты), Инвентарные номера (только обороты), Физические Лица (только обороты)), </a:t>
            </a:r>
            <a:r>
              <a:rPr lang="ru-RU" dirty="0" err="1"/>
              <a:t>ДопЗначенияСвойств</a:t>
            </a:r>
            <a:r>
              <a:rPr lang="ru-RU" dirty="0"/>
              <a:t> (подчинено плану видов характеристик </a:t>
            </a:r>
            <a:r>
              <a:rPr lang="ru-RU" dirty="0" err="1"/>
              <a:t>СвойстваОбъектов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ЗначенияСвойствСотрудников</a:t>
            </a:r>
            <a:r>
              <a:rPr lang="ru-RU" dirty="0"/>
              <a:t> (Сотрудник, Свойство | Значение)</a:t>
            </a:r>
          </a:p>
          <a:p>
            <a:r>
              <a:rPr lang="ru-RU" dirty="0"/>
              <a:t>Код приходной: </a:t>
            </a:r>
            <a:r>
              <a:rPr lang="ru-RU" dirty="0" err="1"/>
              <a:t>вовзести</a:t>
            </a:r>
            <a:r>
              <a:rPr lang="ru-RU" dirty="0"/>
              <a:t> флаг, сделать проводки из </a:t>
            </a:r>
            <a:r>
              <a:rPr lang="ru-RU" dirty="0" err="1"/>
              <a:t>тч</a:t>
            </a:r>
            <a:r>
              <a:rPr lang="ru-RU" dirty="0"/>
              <a:t>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инвентарным номерам,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 левым соединением с </a:t>
            </a:r>
            <a:r>
              <a:rPr lang="ru-RU" dirty="0" err="1"/>
              <a:t>рб</a:t>
            </a:r>
            <a:r>
              <a:rPr lang="ru-RU" dirty="0"/>
              <a:t> счет товары по номенклатуре и </a:t>
            </a:r>
            <a:r>
              <a:rPr lang="ru-RU" dirty="0" err="1"/>
              <a:t>инв</a:t>
            </a:r>
            <a:r>
              <a:rPr lang="ru-RU" dirty="0"/>
              <a:t> номеру), в полученной выборке проверять остаток, считать себестоимость и делать движение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 и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</a:t>
            </a:r>
          </a:p>
          <a:p>
            <a:r>
              <a:rPr lang="ru-RU" dirty="0"/>
              <a:t>Отчет: в справочнике </a:t>
            </a:r>
            <a:r>
              <a:rPr lang="ru-RU" dirty="0" err="1"/>
              <a:t>физ</a:t>
            </a:r>
            <a:r>
              <a:rPr lang="ru-RU" dirty="0"/>
              <a:t> лица </a:t>
            </a:r>
            <a:r>
              <a:rPr lang="ru-RU" dirty="0" err="1"/>
              <a:t>доп</a:t>
            </a:r>
            <a:r>
              <a:rPr lang="ru-RU" dirty="0"/>
              <a:t> характеристики объекта метаданных, </a:t>
            </a:r>
            <a:r>
              <a:rPr lang="ru-RU" dirty="0" err="1"/>
              <a:t>рб</a:t>
            </a:r>
            <a:r>
              <a:rPr lang="ru-RU" dirty="0"/>
              <a:t> Обороты по счету </a:t>
            </a:r>
            <a:r>
              <a:rPr lang="ru-RU" dirty="0" err="1"/>
              <a:t>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 и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константа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Графики Работы (Подразделение, Дата | Дней, Часов),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(Сотрудник, Подразделение, Дата | Часов), предопределенные валюты,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ШкалаТарифныхСтавок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</a:t>
            </a:r>
            <a:r>
              <a:rPr lang="ru-RU" dirty="0" err="1"/>
              <a:t>ТарифнаяСтавка</a:t>
            </a:r>
            <a:r>
              <a:rPr lang="ru-RU" dirty="0"/>
              <a:t>),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нет базы (</a:t>
            </a:r>
            <a:r>
              <a:rPr lang="ru-RU" dirty="0" err="1"/>
              <a:t>ОплатаПоЧасовомуТарифу</a:t>
            </a:r>
            <a:r>
              <a:rPr lang="ru-RU" dirty="0"/>
              <a:t>), план видов расчета </a:t>
            </a:r>
            <a:r>
              <a:rPr lang="ru-RU" dirty="0" err="1"/>
              <a:t>ДополнительныеНачисления</a:t>
            </a:r>
            <a:r>
              <a:rPr lang="ru-RU" dirty="0"/>
              <a:t> нет периода, есть база (Сверхурочные (база - </a:t>
            </a:r>
            <a:r>
              <a:rPr lang="ru-RU" dirty="0" err="1"/>
              <a:t>ОплатаПоЧасовомуТарифу</a:t>
            </a:r>
            <a:r>
              <a:rPr lang="ru-RU" dirty="0"/>
              <a:t> и Сверхурочные)),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</a:t>
            </a:r>
          </a:p>
          <a:p>
            <a:r>
              <a:rPr lang="ru-RU" dirty="0"/>
              <a:t>Код начисления: инициализация периода регистрации, запрос для получения коэффициент конвертации (курсы валют срез последних по валюте доллар объединить с курсы валют срез последних по валюте евро), если курс пустой - отказ, 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, возвести флаг </a:t>
            </a:r>
            <a:r>
              <a:rPr lang="ru-RU" dirty="0" err="1"/>
              <a:t>ОсновныеНачисления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, возвести флаг </a:t>
            </a:r>
            <a:r>
              <a:rPr lang="ru-RU" dirty="0" err="1"/>
              <a:t>ДополнительныеНачисления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 и для сверхурочных базу, записать движения, сделать запрос для основных начислений (</a:t>
            </a:r>
            <a:r>
              <a:rPr lang="ru-RU" dirty="0" err="1"/>
              <a:t>ОсновныеНачисления.ДанныеГрафика</a:t>
            </a:r>
            <a:r>
              <a:rPr lang="ru-RU" dirty="0"/>
              <a:t> левым соединением с шкалой тарифных ставок по подразделению и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 без пересчета, далее запрос для </a:t>
            </a:r>
            <a:r>
              <a:rPr lang="ru-RU" dirty="0" err="1"/>
              <a:t>доп</a:t>
            </a:r>
            <a:r>
              <a:rPr lang="ru-RU" dirty="0"/>
              <a:t> начислений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в вт1, сгруппированный по подразделению </a:t>
            </a:r>
            <a:r>
              <a:rPr lang="ru-RU" dirty="0" err="1"/>
              <a:t>рс</a:t>
            </a:r>
            <a:r>
              <a:rPr lang="ru-RU" dirty="0"/>
              <a:t> графики работы где подразделение в вт1 и дата между </a:t>
            </a:r>
            <a:r>
              <a:rPr lang="ru-RU" dirty="0" err="1"/>
              <a:t>нач</a:t>
            </a:r>
            <a:r>
              <a:rPr lang="ru-RU" dirty="0"/>
              <a:t> прошлого месяца и конец прошлого месяца в вт2, сгруппированный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где период в вт3, итоговый пакет запроса - вт1 левое соединение с базой </a:t>
            </a:r>
            <a:r>
              <a:rPr lang="ru-RU" dirty="0" err="1"/>
              <a:t>доп</a:t>
            </a:r>
            <a:r>
              <a:rPr lang="ru-RU" dirty="0"/>
              <a:t> начислений по номеру строки, вт1 левое соединение с вт2 по подразделению, вт1 левое соединение с вт3 по сотруднику и подразделению и константа),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+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СтаршийМенеджер</a:t>
            </a:r>
            <a:r>
              <a:rPr lang="ru-RU" dirty="0"/>
              <a:t> в расходной и приходе денег, функциональная опция </a:t>
            </a:r>
            <a:r>
              <a:rPr lang="ru-RU" dirty="0" err="1"/>
              <a:t>ДоступКСтаршимМенеджерам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ДоступКСтаршимМенеджерам</a:t>
            </a:r>
            <a:r>
              <a:rPr lang="ru-RU" dirty="0"/>
              <a:t> (Пользователь | Доступ), Параметр </a:t>
            </a:r>
            <a:r>
              <a:rPr lang="ru-RU" dirty="0" err="1"/>
              <a:t>фун</a:t>
            </a:r>
            <a:r>
              <a:rPr lang="ru-RU" dirty="0"/>
              <a:t> опций Пользователь</a:t>
            </a:r>
          </a:p>
          <a:p>
            <a:r>
              <a:rPr lang="ru-RU" dirty="0"/>
              <a:t>Код форм: при создании на сервере установка параметров </a:t>
            </a:r>
            <a:r>
              <a:rPr lang="ru-RU" dirty="0" err="1"/>
              <a:t>фун</a:t>
            </a:r>
            <a:r>
              <a:rPr lang="ru-RU" dirty="0"/>
              <a:t> опций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8989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СтатьиЗатрат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Строка.СтатьяЗатрат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Строка.Сумма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Движение.СуммаПревышения</a:t>
            </a:r>
            <a:r>
              <a:rPr lang="ru-RU" dirty="0"/>
              <a:t> = </a:t>
            </a:r>
            <a:r>
              <a:rPr lang="ru-RU" dirty="0" err="1"/>
              <a:t>Строка.СуммаПревышения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02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СформироватьДвиженияПоИсполнениюБюджета</a:t>
            </a:r>
            <a:r>
              <a:rPr lang="ru-RU" dirty="0"/>
              <a:t>(Объект, Отказ) Экспорт</a:t>
            </a:r>
          </a:p>
          <a:p>
            <a:endParaRPr lang="ru-RU" dirty="0"/>
          </a:p>
          <a:p>
            <a:r>
              <a:rPr lang="ru-RU" dirty="0"/>
              <a:t>	Движения = </a:t>
            </a:r>
            <a:r>
              <a:rPr lang="ru-RU" dirty="0" err="1"/>
              <a:t>Объект.Движения</a:t>
            </a:r>
            <a:r>
              <a:rPr lang="ru-RU" dirty="0"/>
              <a:t>;</a:t>
            </a:r>
          </a:p>
          <a:p>
            <a:r>
              <a:rPr lang="ru-RU" dirty="0"/>
              <a:t>	Дата = </a:t>
            </a:r>
            <a:r>
              <a:rPr lang="ru-RU" dirty="0" err="1"/>
              <a:t>Объект.Дата</a:t>
            </a:r>
            <a:r>
              <a:rPr lang="ru-RU" dirty="0"/>
              <a:t>;</a:t>
            </a:r>
          </a:p>
          <a:p>
            <a:r>
              <a:rPr lang="ru-RU" dirty="0"/>
              <a:t>	Подразделение = </a:t>
            </a:r>
            <a:r>
              <a:rPr lang="ru-RU" dirty="0" err="1"/>
              <a:t>Объект.Подразделение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СтатьяЗатрат</a:t>
            </a:r>
            <a:r>
              <a:rPr lang="ru-RU" dirty="0"/>
              <a:t> = </a:t>
            </a:r>
            <a:r>
              <a:rPr lang="ru-RU" dirty="0" err="1"/>
              <a:t>Объект.СтатьяЗатрат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Объект.СуммаПоДокументу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Движение.СуммаИсполнения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БюджетОбороты.СуммаОборот</a:t>
            </a:r>
            <a:r>
              <a:rPr lang="ru-RU" dirty="0"/>
              <a:t>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БюджетОбороты.СуммаПревышенияОборот</a:t>
            </a:r>
            <a:r>
              <a:rPr lang="ru-RU" dirty="0"/>
              <a:t> КАК </a:t>
            </a:r>
            <a:r>
              <a:rPr lang="ru-RU" dirty="0" err="1"/>
              <a:t>СуммаПревышения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БюджетОбороты.СуммаИсполненияОборот</a:t>
            </a:r>
            <a:r>
              <a:rPr lang="ru-RU" dirty="0"/>
              <a:t> КАК </a:t>
            </a:r>
            <a:r>
              <a:rPr lang="ru-RU" dirty="0" err="1"/>
              <a:t>СуммаИсполнения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РегистрНакопления.Бюджет.Обороты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НачалоПериода</a:t>
            </a:r>
            <a:r>
              <a:rPr lang="ru-RU" dirty="0"/>
              <a:t>,</a:t>
            </a:r>
          </a:p>
          <a:p>
            <a:r>
              <a:rPr lang="ru-RU" dirty="0"/>
              <a:t>		|			&amp;</a:t>
            </a:r>
            <a:r>
              <a:rPr lang="ru-RU" dirty="0" err="1"/>
              <a:t>КонецПериода</a:t>
            </a:r>
            <a:r>
              <a:rPr lang="ru-RU" dirty="0"/>
              <a:t>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Подразделение = &amp;Подразделение</a:t>
            </a:r>
          </a:p>
          <a:p>
            <a:r>
              <a:rPr lang="ru-RU" dirty="0"/>
              <a:t>		|				И </a:t>
            </a:r>
            <a:r>
              <a:rPr lang="ru-RU" dirty="0" err="1"/>
              <a:t>СтатьяЗатрат</a:t>
            </a:r>
            <a:r>
              <a:rPr lang="ru-RU" dirty="0"/>
              <a:t> = &amp;</a:t>
            </a:r>
            <a:r>
              <a:rPr lang="ru-RU" dirty="0" err="1"/>
              <a:t>СтатьяЗатрат</a:t>
            </a:r>
            <a:r>
              <a:rPr lang="ru-RU" dirty="0"/>
              <a:t>) КАК </a:t>
            </a:r>
            <a:r>
              <a:rPr lang="ru-RU" dirty="0" err="1"/>
              <a:t>БюджетОбороты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Подразделение);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СтатьяЗатрат</a:t>
            </a:r>
            <a:r>
              <a:rPr lang="ru-RU" dirty="0"/>
              <a:t>", </a:t>
            </a:r>
            <a:r>
              <a:rPr lang="ru-RU" dirty="0" err="1"/>
              <a:t>СтатьяЗатрат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сверх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(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в пределах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</a:t>
            </a:r>
            <a:r>
              <a:rPr lang="ru-RU" dirty="0" err="1"/>
              <a:t>Выборка.Сумма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3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ПроведениеДокументов.СформироватьДвиженияПоИсполнениюБюджета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, Отказ);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873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СвойстваНоменклатуры</a:t>
            </a:r>
            <a:r>
              <a:rPr lang="ru-RU" dirty="0"/>
              <a:t> (подчинен Номенклатуре),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Свойство | Количество, Себестоимость), </a:t>
            </a:r>
            <a:r>
              <a:rPr lang="ru-RU" dirty="0" err="1"/>
              <a:t>ДополнительныеЗначенияХарактеристик</a:t>
            </a:r>
            <a:r>
              <a:rPr lang="ru-RU" dirty="0"/>
              <a:t> (подчинен плану видов характеристик </a:t>
            </a:r>
            <a:r>
              <a:rPr lang="ru-RU" dirty="0" err="1"/>
              <a:t>ХарактеристикиОбъектов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(Свойство, Характеристика | Значение)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добавить движения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по номенклатуре и свойству,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Свойству), пройтись по выборке, проверить остаток, считать себестоимость и заполнять движения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ОстаткиНоменклатуры.ОстаткиИОбороты</a:t>
            </a:r>
            <a:r>
              <a:rPr lang="ru-RU" dirty="0"/>
              <a:t> </a:t>
            </a:r>
            <a:r>
              <a:rPr lang="ru-RU" dirty="0" err="1"/>
              <a:t>внутренее</a:t>
            </a:r>
            <a:r>
              <a:rPr lang="ru-RU" dirty="0"/>
              <a:t>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по свойству где характеристика и сгруппировать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Агенты, Субконто - 2 (Агенты, Номенклатура, Склады), признак учета - валютный для ресурса </a:t>
            </a:r>
            <a:r>
              <a:rPr lang="ru-RU" dirty="0" err="1"/>
              <a:t>СуммаВал</a:t>
            </a:r>
            <a:r>
              <a:rPr lang="ru-RU" dirty="0"/>
              <a:t> в </a:t>
            </a:r>
            <a:r>
              <a:rPr lang="ru-RU" dirty="0" err="1"/>
              <a:t>рб</a:t>
            </a:r>
            <a:r>
              <a:rPr lang="ru-RU" dirty="0"/>
              <a:t>, счет товары (Количественный | Номенклатура, Склады), счет Агенты (Валютный | Агенты)</a:t>
            </a:r>
          </a:p>
          <a:p>
            <a:r>
              <a:rPr lang="ru-RU" dirty="0"/>
              <a:t>Код общего модуля: запрос для получения валюты для агента</a:t>
            </a:r>
          </a:p>
          <a:p>
            <a:r>
              <a:rPr lang="ru-RU" dirty="0"/>
              <a:t>Код справочника Агенты: перед записью получить старую валюту и сравнить с устанавливаемой, если это не первая установка и валюты отличаются, тогда отказ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складу и номенклатуре,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счету товары, складу из </a:t>
            </a:r>
            <a:r>
              <a:rPr lang="ru-RU" dirty="0" err="1"/>
              <a:t>дкоумента</a:t>
            </a:r>
            <a:r>
              <a:rPr lang="ru-RU" dirty="0"/>
              <a:t> и номенклатуре), до выборки инициализировать переменную </a:t>
            </a:r>
            <a:r>
              <a:rPr lang="ru-RU" dirty="0" err="1"/>
              <a:t>СебестоимостьИтого</a:t>
            </a:r>
            <a:r>
              <a:rPr lang="ru-RU" dirty="0"/>
              <a:t>, в выборке проверять Остаток, считать </a:t>
            </a:r>
            <a:r>
              <a:rPr lang="ru-RU" dirty="0" err="1"/>
              <a:t>себестоимось</a:t>
            </a:r>
            <a:r>
              <a:rPr lang="ru-RU" dirty="0"/>
              <a:t>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 и увеличивать </a:t>
            </a:r>
            <a:r>
              <a:rPr lang="ru-RU" dirty="0" err="1"/>
              <a:t>СебестоимостьИтого</a:t>
            </a:r>
            <a:r>
              <a:rPr lang="ru-RU" dirty="0"/>
              <a:t>, за выборкой сделать продажную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, Если заполнен Агент, то получаем валюту агента, затем её курс на дату документа, считаем сумму вознаграждения в рублях и валюте и делаем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Агенты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Агенты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ГрафикиРаботы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</a:t>
            </a:r>
            <a:r>
              <a:rPr lang="ru-RU" dirty="0" err="1"/>
              <a:t>ГрафикРаботы</a:t>
            </a:r>
            <a:r>
              <a:rPr lang="ru-RU" dirty="0"/>
              <a:t>, Дата | Часов, Дней), В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переименовать Оклад в </a:t>
            </a:r>
            <a:r>
              <a:rPr lang="ru-RU" dirty="0" err="1"/>
              <a:t>ТарифнуюСтавку</a:t>
            </a:r>
            <a:r>
              <a:rPr lang="ru-RU" dirty="0"/>
              <a:t>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есть база (Больничный (база - оклад), Оклад (Вытесняющий - больничный)),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Результат, </a:t>
            </a:r>
            <a:r>
              <a:rPr lang="ru-RU" dirty="0" err="1"/>
              <a:t>РабочихДней</a:t>
            </a:r>
            <a:r>
              <a:rPr lang="ru-RU" dirty="0"/>
              <a:t> | </a:t>
            </a:r>
            <a:r>
              <a:rPr lang="ru-RU" dirty="0" err="1"/>
              <a:t>ГрафикРаботы</a:t>
            </a:r>
            <a:r>
              <a:rPr lang="ru-RU" dirty="0"/>
              <a:t>, ...)</a:t>
            </a:r>
          </a:p>
          <a:p>
            <a:r>
              <a:rPr lang="ru-RU" dirty="0"/>
              <a:t>Код начисления: Запрос для формирования рабочего набора записей (</a:t>
            </a:r>
            <a:r>
              <a:rPr lang="ru-RU" dirty="0" err="1"/>
              <a:t>тч</a:t>
            </a:r>
            <a:r>
              <a:rPr lang="ru-RU" dirty="0"/>
              <a:t> документа с окладами в вт1, вт1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- первый пакет, </a:t>
            </a:r>
            <a:r>
              <a:rPr lang="ru-RU" dirty="0" err="1"/>
              <a:t>тч</a:t>
            </a:r>
            <a:r>
              <a:rPr lang="ru-RU" dirty="0"/>
              <a:t> документа с больничными и </a:t>
            </a:r>
            <a:r>
              <a:rPr lang="ru-RU" dirty="0" err="1"/>
              <a:t>почсчетом</a:t>
            </a:r>
            <a:r>
              <a:rPr lang="ru-RU" dirty="0"/>
              <a:t> количества месяцев - второй пакет), Обход результата запроса по Окладу, заполнение движений в регистре, Обход результата запроса по Больничному, заполнение движений в регистре (Разбиваем заданный период больничного по месяцам, при этом для каждого записи в качестве начала периода действия устанавливаем начало месяца, в качестве конца - конец месяца, переопределяем только начало периода действия для первой строки и конец периода действия для последней строки), получаем таблицу дополнений и заполняем движения </a:t>
            </a:r>
            <a:r>
              <a:rPr lang="ru-RU" dirty="0" err="1"/>
              <a:t>сторно</a:t>
            </a:r>
            <a:r>
              <a:rPr lang="ru-RU" dirty="0"/>
              <a:t>, </a:t>
            </a:r>
            <a:r>
              <a:rPr lang="ru-RU" dirty="0" err="1"/>
              <a:t>записывам</a:t>
            </a:r>
            <a:r>
              <a:rPr lang="ru-RU" dirty="0"/>
              <a:t> подготовленные движения, переходим к расчету оклада, делаем запрос (данные графика по регистратору и виду расчета оклад),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 считаем результат и заполняем движения, записываем движения без пересчета, переходим к расчету больничного, делаем запрос (</a:t>
            </a:r>
            <a:r>
              <a:rPr lang="ru-RU" dirty="0" err="1"/>
              <a:t>БазаОсновныеНачисления</a:t>
            </a:r>
            <a:r>
              <a:rPr lang="ru-RU" dirty="0"/>
              <a:t> по регистратору и виду расчета больничный),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 считаем результат и заполняем движения, записываем движения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виду расчета больничный и периоду между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реквизит Фото с типом </a:t>
            </a:r>
            <a:r>
              <a:rPr lang="ru-RU" dirty="0" err="1"/>
              <a:t>ХранилищеЗначений</a:t>
            </a:r>
            <a:r>
              <a:rPr lang="ru-RU" dirty="0"/>
              <a:t>, На форме строковый реквизит </a:t>
            </a:r>
            <a:r>
              <a:rPr lang="ru-RU" dirty="0" err="1"/>
              <a:t>СсылкаНаФото</a:t>
            </a:r>
            <a:r>
              <a:rPr lang="ru-RU" dirty="0"/>
              <a:t> и кнопка для Загрузки</a:t>
            </a:r>
          </a:p>
          <a:p>
            <a:r>
              <a:rPr lang="ru-RU" dirty="0"/>
              <a:t>Код формы: при создании на сервере В переменную </a:t>
            </a:r>
            <a:r>
              <a:rPr lang="ru-RU" dirty="0" err="1"/>
              <a:t>СсылкаНаФото</a:t>
            </a:r>
            <a:r>
              <a:rPr lang="ru-RU" dirty="0"/>
              <a:t> помещаем ссылку на реквизит с изображением, при нажатии на кнопку загрузить начинаем помещение файла, после выполняется обработка в которой помещаем в реквизит адрес во временном хранилище на выбранное изображение, перед записью  Если в реквизит </a:t>
            </a:r>
            <a:r>
              <a:rPr lang="ru-RU" dirty="0" err="1"/>
              <a:t>СсылкаНаФото</a:t>
            </a:r>
            <a:r>
              <a:rPr lang="ru-RU"/>
              <a:t> был ранее помещен адрес на картинку, то извлекаем картинку и сохраняем в реквизите Фото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8090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0116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("Свойство", "Свойство");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Свойство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(Номенклатура, Свойство)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втТЧТовары.Свойство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со свойством " +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1303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30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3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8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2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6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9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2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5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9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5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6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1.png"/><Relationship Id="rId4" Type="http://schemas.openxmlformats.org/officeDocument/2006/relationships/image" Target="../media/image620.png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9.png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9.png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8.png"/><Relationship Id="rId4" Type="http://schemas.openxmlformats.org/officeDocument/2006/relationships/image" Target="../media/image657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1.png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6.png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4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7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2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5.png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1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7.png"/><Relationship Id="rId4" Type="http://schemas.openxmlformats.org/officeDocument/2006/relationships/image" Target="../media/image696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7.png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1.png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8.png"/><Relationship Id="rId4" Type="http://schemas.openxmlformats.org/officeDocument/2006/relationships/image" Target="../media/image727.png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30.pn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7.png"/><Relationship Id="rId4" Type="http://schemas.openxmlformats.org/officeDocument/2006/relationships/image" Target="../media/image736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2.png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6.png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2.png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7.png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6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1.pn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6.png"/><Relationship Id="rId5" Type="http://schemas.openxmlformats.org/officeDocument/2006/relationships/image" Target="../media/image805.png"/><Relationship Id="rId4" Type="http://schemas.openxmlformats.org/officeDocument/2006/relationships/image" Target="../media/image804.png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809.png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3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8.png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1.png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1.png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1.png"/><Relationship Id="rId4" Type="http://schemas.openxmlformats.org/officeDocument/2006/relationships/image" Target="../media/image850.png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4.png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7.png"/><Relationship Id="rId4" Type="http://schemas.openxmlformats.org/officeDocument/2006/relationships/image" Target="../media/image866.png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7" Type="http://schemas.openxmlformats.org/officeDocument/2006/relationships/image" Target="../media/image883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2.png"/><Relationship Id="rId5" Type="http://schemas.openxmlformats.org/officeDocument/2006/relationships/image" Target="../media/image881.png"/><Relationship Id="rId4" Type="http://schemas.openxmlformats.org/officeDocument/2006/relationships/image" Target="../media/image880.png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85.png"/><Relationship Id="rId7" Type="http://schemas.openxmlformats.org/officeDocument/2006/relationships/image" Target="../media/image8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8.png"/><Relationship Id="rId5" Type="http://schemas.openxmlformats.org/officeDocument/2006/relationships/image" Target="../media/image887.png"/><Relationship Id="rId4" Type="http://schemas.openxmlformats.org/officeDocument/2006/relationships/image" Target="../media/image886.png"/><Relationship Id="rId9" Type="http://schemas.openxmlformats.org/officeDocument/2006/relationships/image" Target="../media/image891.png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image" Target="../media/image8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8.png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2.png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image" Target="../media/image9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8.png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2.png"/><Relationship Id="rId4" Type="http://schemas.openxmlformats.org/officeDocument/2006/relationships/image" Target="../media/image921.png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7.png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3.png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image" Target="../media/image9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5.png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image" Target="../media/image947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1.png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7.png"/><Relationship Id="rId4" Type="http://schemas.openxmlformats.org/officeDocument/2006/relationships/image" Target="../media/image9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8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.png"/><Relationship Id="rId5" Type="http://schemas.openxmlformats.org/officeDocument/2006/relationships/image" Target="../media/image964.png"/><Relationship Id="rId4" Type="http://schemas.openxmlformats.org/officeDocument/2006/relationships/image" Target="../media/image963.png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9.png"/><Relationship Id="rId4" Type="http://schemas.openxmlformats.org/officeDocument/2006/relationships/image" Target="../media/image968.png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4.png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6.png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9.png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3.png"/><Relationship Id="rId4" Type="http://schemas.openxmlformats.org/officeDocument/2006/relationships/image" Target="../media/image982.png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image" Target="../media/image9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7.png"/><Relationship Id="rId4" Type="http://schemas.openxmlformats.org/officeDocument/2006/relationships/image" Target="../media/image9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8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image" Target="../media/image992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image" Target="../media/image995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2.png"/><Relationship Id="rId4" Type="http://schemas.openxmlformats.org/officeDocument/2006/relationships/image" Target="../media/image1001.png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image" Target="../media/image1004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image" Target="../media/image1006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9.png"/><Relationship Id="rId2" Type="http://schemas.openxmlformats.org/officeDocument/2006/relationships/image" Target="../media/image1008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2.png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1.png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image" Target="../media/image10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4.png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image" Target="../media/image1026.png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image" Target="../media/image1028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2.png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3.png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6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image" Target="../media/image1038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4.png"/><Relationship Id="rId4" Type="http://schemas.openxmlformats.org/officeDocument/2006/relationships/image" Target="../media/image1043.png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5.png"/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7.png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.png"/><Relationship Id="rId2" Type="http://schemas.openxmlformats.org/officeDocument/2006/relationships/image" Target="../media/image1048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image" Target="../media/image1054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1.png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2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3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4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5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6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8.png"/><Relationship Id="rId2" Type="http://schemas.openxmlformats.org/officeDocument/2006/relationships/image" Target="../media/image10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9.png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2.png"/><Relationship Id="rId2" Type="http://schemas.openxmlformats.org/officeDocument/2006/relationships/image" Target="../media/image1071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4.png"/><Relationship Id="rId2" Type="http://schemas.openxmlformats.org/officeDocument/2006/relationships/image" Target="../media/image10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5.png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7.png"/><Relationship Id="rId2" Type="http://schemas.openxmlformats.org/officeDocument/2006/relationships/image" Target="../media/image1076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8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0.png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image" Target="../media/image1081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png"/><Relationship Id="rId2" Type="http://schemas.openxmlformats.org/officeDocument/2006/relationships/image" Target="../media/image10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6.png"/><Relationship Id="rId4" Type="http://schemas.openxmlformats.org/officeDocument/2006/relationships/image" Target="../media/image1085.png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7.png"/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image" Target="../media/image1088.png"/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3.png"/><Relationship Id="rId4" Type="http://schemas.openxmlformats.org/officeDocument/2006/relationships/image" Target="../media/image109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image" Target="../media/image10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7.png"/><Relationship Id="rId4" Type="http://schemas.openxmlformats.org/officeDocument/2006/relationships/image" Target="../media/image1096.png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image" Target="../media/image10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1.png"/><Relationship Id="rId4" Type="http://schemas.openxmlformats.org/officeDocument/2006/relationships/image" Target="../media/image1100.png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3.png"/><Relationship Id="rId2" Type="http://schemas.openxmlformats.org/officeDocument/2006/relationships/image" Target="../media/image1102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image" Target="../media/image1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6.png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image" Target="../media/image1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9.png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4.png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6.png"/><Relationship Id="rId2" Type="http://schemas.openxmlformats.org/officeDocument/2006/relationships/image" Target="../media/image1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7.png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9.png"/><Relationship Id="rId2" Type="http://schemas.openxmlformats.org/officeDocument/2006/relationships/image" Target="../media/image1118.png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3.png"/><Relationship Id="rId4" Type="http://schemas.openxmlformats.org/officeDocument/2006/relationships/image" Target="../media/image112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image" Target="../media/image9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5.png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image" Target="../media/image1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9.png"/><Relationship Id="rId4" Type="http://schemas.openxmlformats.org/officeDocument/2006/relationships/image" Target="../media/image1128.png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1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3.png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4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6.png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image" Target="../media/image1137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39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image" Target="../media/image1143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image" Target="../media/image1145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image" Target="../media/image11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9.png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2.png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5.png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image" Target="../media/image1156.png"/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image" Target="../media/image1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4.png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5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6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7.png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image" Target="../media/image1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0.png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3.png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4.png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png"/><Relationship Id="rId2" Type="http://schemas.openxmlformats.org/officeDocument/2006/relationships/image" Target="../media/image1175.png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image" Target="../media/image1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0.png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image" Target="../media/image1181.png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image" Target="../media/image1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5.png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image" Target="../media/image1186.png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8.png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3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5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image" Target="../media/image1197.png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1.png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3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image" Target="../media/image1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6.png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image" Target="../media/image12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9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1.png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7.png"/><Relationship Id="rId5" Type="http://schemas.openxmlformats.org/officeDocument/2006/relationships/image" Target="../media/image1216.png"/><Relationship Id="rId4" Type="http://schemas.openxmlformats.org/officeDocument/2006/relationships/image" Target="../media/image1215.png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image" Target="../media/image1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1.png"/><Relationship Id="rId4" Type="http://schemas.openxmlformats.org/officeDocument/2006/relationships/image" Target="../media/image1220.png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image" Target="../media/image1222.png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image" Target="../media/image1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6.png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png"/><Relationship Id="rId2" Type="http://schemas.openxmlformats.org/officeDocument/2006/relationships/image" Target="../media/image1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9.png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3.png"/><Relationship Id="rId4" Type="http://schemas.openxmlformats.org/officeDocument/2006/relationships/image" Target="../media/image1232.png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5.png"/><Relationship Id="rId2" Type="http://schemas.openxmlformats.org/officeDocument/2006/relationships/image" Target="../media/image1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9.png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2.png"/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3.png"/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4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image" Target="../media/image1245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9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3.png"/><Relationship Id="rId2" Type="http://schemas.openxmlformats.org/officeDocument/2006/relationships/image" Target="../media/image1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5.png"/><Relationship Id="rId4" Type="http://schemas.openxmlformats.org/officeDocument/2006/relationships/image" Target="../media/image1254.png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image" Target="../media/image1147.png"/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image" Target="../media/image1156.png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image" Target="../media/image1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4.png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9.png"/><Relationship Id="rId2" Type="http://schemas.openxmlformats.org/officeDocument/2006/relationships/image" Target="../media/image1258.png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2.png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3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image" Target="../media/image1264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6.png"/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7.png"/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8.png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69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2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image" Target="../media/image1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5.png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6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image" Target="../media/image1278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3.png"/><Relationship Id="rId4" Type="http://schemas.openxmlformats.org/officeDocument/2006/relationships/image" Target="../media/image1282.png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4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6.png"/><Relationship Id="rId2" Type="http://schemas.openxmlformats.org/officeDocument/2006/relationships/image" Target="../media/image1285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7.pn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8.png"/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9.png"/><Relationship Id="rId1" Type="http://schemas.openxmlformats.org/officeDocument/2006/relationships/slideLayout" Target="../slideLayouts/slideLayout2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1.png"/><Relationship Id="rId1" Type="http://schemas.openxmlformats.org/officeDocument/2006/relationships/slideLayout" Target="../slideLayouts/slideLayout2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2.png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3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4.png"/><Relationship Id="rId1" Type="http://schemas.openxmlformats.org/officeDocument/2006/relationships/slideLayout" Target="../slideLayouts/slideLayout2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6.png"/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7.pn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9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2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3.png"/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4.png"/><Relationship Id="rId1" Type="http://schemas.openxmlformats.org/officeDocument/2006/relationships/slideLayout" Target="../slideLayouts/slideLayout2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6.png"/><Relationship Id="rId2" Type="http://schemas.openxmlformats.org/officeDocument/2006/relationships/image" Target="../media/image1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7.png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9.png"/><Relationship Id="rId2" Type="http://schemas.openxmlformats.org/officeDocument/2006/relationships/image" Target="../media/image1308.png"/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png"/><Relationship Id="rId2" Type="http://schemas.openxmlformats.org/officeDocument/2006/relationships/image" Target="../media/image1315.png"/><Relationship Id="rId1" Type="http://schemas.openxmlformats.org/officeDocument/2006/relationships/slideLayout" Target="../slideLayouts/slideLayout2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8.png"/><Relationship Id="rId2" Type="http://schemas.openxmlformats.org/officeDocument/2006/relationships/image" Target="../media/image1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0.png"/><Relationship Id="rId4" Type="http://schemas.openxmlformats.org/officeDocument/2006/relationships/image" Target="../media/image1319.png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2.png"/><Relationship Id="rId2" Type="http://schemas.openxmlformats.org/officeDocument/2006/relationships/image" Target="../media/image1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3.png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image" Target="../media/image13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7.png"/><Relationship Id="rId4" Type="http://schemas.openxmlformats.org/officeDocument/2006/relationships/image" Target="../media/image1326.png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image" Target="../media/image1328.png"/><Relationship Id="rId1" Type="http://schemas.openxmlformats.org/officeDocument/2006/relationships/slideLayout" Target="../slideLayouts/slideLayout2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2.png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4.png"/><Relationship Id="rId2" Type="http://schemas.openxmlformats.org/officeDocument/2006/relationships/image" Target="../media/image13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5.png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image" Target="../media/image1336.png"/><Relationship Id="rId1" Type="http://schemas.openxmlformats.org/officeDocument/2006/relationships/slideLayout" Target="../slideLayouts/slideLayout2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9.png"/><Relationship Id="rId2" Type="http://schemas.openxmlformats.org/officeDocument/2006/relationships/image" Target="../media/image13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2.png"/></Relationships>
</file>

<file path=ppt/slides/_rels/slide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image" Target="../media/image1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5.png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image" Target="../media/image1346.png"/><Relationship Id="rId1" Type="http://schemas.openxmlformats.org/officeDocument/2006/relationships/slideLayout" Target="../slideLayouts/slideLayout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image" Target="../media/image1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0.png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image" Target="../media/image1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3.png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image" Target="../media/image1354.png"/><Relationship Id="rId1" Type="http://schemas.openxmlformats.org/officeDocument/2006/relationships/slideLayout" Target="../slideLayouts/slideLayout2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png"/><Relationship Id="rId2" Type="http://schemas.openxmlformats.org/officeDocument/2006/relationships/image" Target="../media/image1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1.png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9.png"/></Relationships>
</file>

<file path=ppt/slides/_rels/slide8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2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2.xml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4.png"/><Relationship Id="rId2" Type="http://schemas.openxmlformats.org/officeDocument/2006/relationships/image" Target="../media/image1363.png"/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6.png"/><Relationship Id="rId2" Type="http://schemas.openxmlformats.org/officeDocument/2006/relationships/image" Target="../media/image1365.png"/><Relationship Id="rId1" Type="http://schemas.openxmlformats.org/officeDocument/2006/relationships/slideLayout" Target="../slideLayouts/slideLayout2.xml"/></Relationships>
</file>

<file path=ppt/slides/_rels/slide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7.png"/><Relationship Id="rId1" Type="http://schemas.openxmlformats.org/officeDocument/2006/relationships/slideLayout" Target="../slideLayouts/slideLayout2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8.png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0.png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image" Target="../media/image1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8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FE9B8-2078-40A9-BD08-733819F6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6" y="256732"/>
            <a:ext cx="919290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54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764A-0C05-4820-8106-F85B6F8A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594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059D-E15C-43B8-9D48-98C79701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55142844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E60FE-505D-46A6-AF82-C0174AB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75094237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4261F-9F46-4C85-999A-483EC9E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55775825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9AD80-E789-4E30-B4DB-EEA701D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4145972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5480-40B8-460D-ADCB-C8478706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DA4C1-BF95-4667-ACE0-E39BBD9F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40" y="1564802"/>
            <a:ext cx="6834720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19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20F64-5E9A-4259-BE60-28F73BA9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63640"/>
            <a:ext cx="8421275" cy="1390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7CE3F-00D4-4D2D-A7A9-58793A91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4" y="1523734"/>
            <a:ext cx="8430802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BA9C-D4C2-4AD3-97D2-F743BBDA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4" y="2678986"/>
            <a:ext cx="8402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733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5BC28-42F1-484E-A4C1-886AB49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628788"/>
            <a:ext cx="64969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016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6929A-0C5B-496E-9952-24FA8953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265557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157970-B3EF-42B2-A908-3677DF20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261495"/>
            <a:ext cx="59920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51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8C095-1EA6-475A-8732-D20B954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366285"/>
            <a:ext cx="8802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486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FD4ED-2AC0-4015-9FA9-A4700F7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299601"/>
            <a:ext cx="3353268" cy="6258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6" y="624980"/>
            <a:ext cx="3749375" cy="56080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096F6-FA4F-4DC1-AA29-5CC8DDAB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0" y="2344182"/>
            <a:ext cx="2485737" cy="2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95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E3302C-90AB-4419-86F7-84263A369519}"/>
              </a:ext>
            </a:extLst>
          </p:cNvPr>
          <p:cNvGrpSpPr/>
          <p:nvPr/>
        </p:nvGrpSpPr>
        <p:grpSpPr>
          <a:xfrm>
            <a:off x="1350028" y="437742"/>
            <a:ext cx="9491943" cy="5982515"/>
            <a:chOff x="1350028" y="437742"/>
            <a:chExt cx="9491943" cy="59825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6322943-F644-45FB-A032-F3065694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028" y="437742"/>
              <a:ext cx="9491943" cy="598251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5E71E3E-2B22-440E-9A99-E604780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652" y="1833339"/>
              <a:ext cx="3315163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157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4" y="542522"/>
            <a:ext cx="3362794" cy="577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438A3-70C8-4679-9373-D771F900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2" y="1704734"/>
            <a:ext cx="336279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776715887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D2D05-20B2-4C75-8E4D-8D4E9643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40817840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7DB24-54EA-4A1B-9466-575FDC8B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23499371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C0F529-FDB7-42FA-BFDE-5B851B84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7" y="1176336"/>
            <a:ext cx="5423658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9680" y="709295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2321" y="690245"/>
            <a:ext cx="3800475" cy="54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2" y="1487176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3048000" y="3523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52231B-55FD-4B32-9099-507F90B7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0" y="205483"/>
            <a:ext cx="8800019" cy="64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1833340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CF28-C78C-4F9D-8F7C-346C45B7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1199514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3759" y="1690688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6D995-7761-4C28-980F-CD4DAAB5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7392144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E6D07-8571-45CF-8B7D-3B67A1D44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64" y="290073"/>
            <a:ext cx="3621047" cy="62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742" y="2552975"/>
            <a:ext cx="4270619" cy="1752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7241" y="357708"/>
            <a:ext cx="4084432" cy="61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10FDE0-442D-4193-A665-905D0E1B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009312"/>
            <a:ext cx="819264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94116D-0686-4905-BA24-CB63DF0A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8" y="408993"/>
            <a:ext cx="11615424" cy="2383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10C09-6D01-45E5-91CC-DEC7F043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57" y="3709538"/>
            <a:ext cx="9244885" cy="17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86B7F2-B93B-45F7-95F2-1EE42473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97" y="335718"/>
            <a:ext cx="6952405" cy="61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8FAC5-3BAB-4BEA-9092-47502C22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3" y="2517168"/>
            <a:ext cx="11296533" cy="21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2166761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BD2CE-6BF3-49F9-ADDD-8AC55623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03826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8792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736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045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815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DE88A-92CD-4E74-8C7B-B431395F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633022"/>
            <a:ext cx="419158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4502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4169-1C71-40E9-BCD1-00B868B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" y="244096"/>
            <a:ext cx="2921930" cy="63698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771BE-87FC-4F97-9AD7-16827CC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42" y="244096"/>
            <a:ext cx="2943118" cy="63698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96BAE-7D27-4B24-9F3F-FD821984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096"/>
            <a:ext cx="2912870" cy="63698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694C03-AC6A-4386-BD1F-E46DA2ABB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10" y="244095"/>
            <a:ext cx="2963092" cy="63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291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1376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1811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93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688B3-3966-49BC-8B06-9DC7C7AF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356759"/>
            <a:ext cx="945011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DFFE-BEB3-4CFF-9AC9-1A8CE4EA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57292626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20E-9BA4-4D05-90D9-6EBA13B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324260249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BD68F-2BCF-430B-95CF-CB21FE22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09260993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290-D1B8-4074-BFC6-81DCC608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34274850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D6CBF3-D998-452B-AB37-F21509F4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611" y="2351259"/>
            <a:ext cx="1771897" cy="7335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A9136-AF6C-4AD5-96A0-B6F052D6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1" y="3723289"/>
            <a:ext cx="178142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0E609-09FF-47F6-BF4B-00A9ADBC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2613744"/>
            <a:ext cx="2780605" cy="1630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DBA93A-33FE-4E9C-BE76-22BF08E6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9" y="837838"/>
            <a:ext cx="3372321" cy="5182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0A3727-FCA6-46BA-BB1E-3942B154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16" y="837838"/>
            <a:ext cx="33437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158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733608"/>
            <a:ext cx="890711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348" y="236092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E6916-468E-4140-BC25-2FF70941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69968503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C6045D-CECC-4A96-87E8-A185C82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614234"/>
            <a:ext cx="1100291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92153D-0454-4A8C-8454-BF348219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966444"/>
            <a:ext cx="554432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DCA692-FC61-47C7-9DB3-D6104D02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5" y="2619260"/>
            <a:ext cx="1867161" cy="16194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9FA3-C64B-44CB-A54E-DD6464C5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75" y="766389"/>
            <a:ext cx="33627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 rotWithShape="1">
          <a:blip r:embed="rId2"/>
          <a:srcRect b="2078"/>
          <a:stretch/>
        </p:blipFill>
        <p:spPr>
          <a:xfrm>
            <a:off x="1561861" y="2686050"/>
            <a:ext cx="1876425" cy="14550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5CB3AC-2D9C-49BE-8D5F-30455310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3" y="238415"/>
            <a:ext cx="9963893" cy="638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D6DAC-98AF-4C52-8A64-E83BCA93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121983632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AE57-85E0-4D1B-BACA-1E368970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61684141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9776E-98D2-44D8-A18B-6254E1485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040" y="1531302"/>
            <a:ext cx="4778375" cy="37953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291B4-9947-45A7-8776-67D91546E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5587" y="1214436"/>
            <a:ext cx="483933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8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F3BCB-4680-4F6A-AF7A-407C25F892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545" y="1961734"/>
            <a:ext cx="3227771" cy="2934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F727E9-C3E9-4E98-A186-22296DFB70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2936" y="1099487"/>
            <a:ext cx="2797419" cy="4748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D1180D-E0E1-4E36-A1AB-056618AA8D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9565" y="1099487"/>
            <a:ext cx="2826430" cy="4837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2B864-9E92-447C-B369-0D30C345BE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05205" y="1099487"/>
            <a:ext cx="2762250" cy="4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81942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50CB02-7D77-49E0-8B6C-9B15911AE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9681" y="257372"/>
            <a:ext cx="3996042" cy="63432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CA6A2F-4062-453A-9C97-C1FEC9B9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77" y="2795499"/>
            <a:ext cx="176237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29222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58863-B25E-4676-954E-15EE8255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51969"/>
            <a:ext cx="920243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1189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30989-F8EF-4C90-815D-0F050FF4A3A1}"/>
              </a:ext>
            </a:extLst>
          </p:cNvPr>
          <p:cNvPicPr/>
          <p:nvPr/>
        </p:nvPicPr>
        <p:blipFill rotWithShape="1">
          <a:blip r:embed="rId2"/>
          <a:srcRect b="3000"/>
          <a:stretch/>
        </p:blipFill>
        <p:spPr bwMode="auto">
          <a:xfrm>
            <a:off x="5000625" y="479019"/>
            <a:ext cx="2190750" cy="923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6A320-0026-45CB-BF02-7D48483889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8815" y="1558230"/>
            <a:ext cx="7354370" cy="51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794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FA3FD-33F8-426F-9A27-593A838D0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607" y="2019521"/>
            <a:ext cx="2864424" cy="2818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1C2D7F-010F-46BE-A3B9-C1B0EF3A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87" y="228600"/>
            <a:ext cx="900628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6194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CC723-FDB6-4474-9205-11B765E5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1414181"/>
            <a:ext cx="1077427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7990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0645-3A74-4E9C-88B6-5C6CA823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1009312"/>
            <a:ext cx="9469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13940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B7DCD-270E-419A-9B55-2350C5D9A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308" y="1843197"/>
            <a:ext cx="10363384" cy="31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9489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9AA3D-5B97-4A22-B27F-CE323050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105208166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786840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698579036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2480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44" y="815484"/>
            <a:ext cx="9345712" cy="52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537358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097689151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C53389-30AA-4A86-9919-CAD12F15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6" y="1185520"/>
            <a:ext cx="11828206" cy="26662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086C2-B11B-4972-8516-4E93D673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8" y="4633868"/>
            <a:ext cx="10899343" cy="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9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11212C-C2A1-4C7F-94A7-90B4B32A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17" y="749619"/>
            <a:ext cx="2782966" cy="15517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54B276-FD7E-428D-AE53-D8563517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379" y="2783542"/>
            <a:ext cx="5023242" cy="33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2581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A9FAD-B4BF-403C-8AD5-67C61E35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366285"/>
            <a:ext cx="840222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1050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DD35E0-312E-4BC7-9FF8-80BA9CAA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8" y="1306268"/>
            <a:ext cx="3662750" cy="42454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37E66B-0F73-418F-A473-F3DB6F1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84" y="2562102"/>
            <a:ext cx="335326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5123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C5C29F-8BA9-4A4E-9DC9-5AE752DC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50795"/>
            <a:ext cx="11887200" cy="13128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2E0DA-2401-4F5E-A108-C741DC33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7" y="3103528"/>
            <a:ext cx="948822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64465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09C8EA-7B81-4A0A-B38C-3FD65C668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5" y="278130"/>
            <a:ext cx="3581400" cy="2552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030E6F-05AC-4412-BFFD-18EA49192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6020" y="3229927"/>
            <a:ext cx="3600450" cy="30956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A7B7C0-D0D4-4FCB-8173-21E3381F45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37985" y="711517"/>
            <a:ext cx="3448050" cy="16859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2BC92-AA30-41A2-A276-531F4C2E2E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71310" y="3501389"/>
            <a:ext cx="3581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48953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455466-88C3-4D46-B0D9-8C16DD23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676155"/>
            <a:ext cx="944059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22762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03823E-7119-4720-B68C-4BC335B29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03100" y="215889"/>
            <a:ext cx="3255962" cy="642622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E9EDC0-12B1-4FD6-AC87-A4F05CDB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38" y="215889"/>
            <a:ext cx="3027657" cy="64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0601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0A3CE-D9A4-4F85-94E9-F884DB18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ПОДБОРА</a:t>
            </a:r>
          </a:p>
        </p:txBody>
      </p:sp>
    </p:spTree>
    <p:extLst>
      <p:ext uri="{BB962C8B-B14F-4D97-AF65-F5344CB8AC3E}">
        <p14:creationId xmlns:p14="http://schemas.microsoft.com/office/powerpoint/2010/main" val="659088950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713C7-3B10-405A-981E-218490CC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912226009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B5970-D652-4ED3-B055-C028D41F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27302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650006680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F9311-756D-45D7-BB73-08C58D24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195" y="1323975"/>
            <a:ext cx="5297805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909B-4482-4433-B239-798F6BA9DF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495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1016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89E8F-B319-4E4F-805A-712BB4BA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515" y="1263650"/>
            <a:ext cx="5153660" cy="4330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3BC54-6843-44D6-8A72-AB9BACB929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0300" y="942657"/>
            <a:ext cx="5925185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738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F6997B-B802-4AA8-BD0D-D9F5A2E63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90" y="528318"/>
            <a:ext cx="3848100" cy="5801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06160-AE05-4054-AC72-81A6691FF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552130"/>
            <a:ext cx="3810000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622A9-5A06-4F7E-A962-045A1DF7E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5310" y="247329"/>
            <a:ext cx="3829050" cy="63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3345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B636F-6589-457E-B319-350EA85A6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80" y="947420"/>
            <a:ext cx="592518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1B69-5632-49C6-A2C5-5BB0F0813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2937" y="975995"/>
            <a:ext cx="591566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121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05B72-15F6-49EE-9AC4-9C36E559F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58" y="2438400"/>
            <a:ext cx="2000250" cy="2000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65B9-5F27-4A68-A8C6-A98D1B660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0993" y="2438400"/>
            <a:ext cx="1924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659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39304-FB79-40CF-ABAC-EEA4BF6D3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99" y="952181"/>
            <a:ext cx="5934710" cy="4953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CEB73-7F73-4D62-98ED-248290692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933131"/>
            <a:ext cx="5934710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707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9AD3E8-22AA-4584-B175-FB09EDA29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19" y="542607"/>
            <a:ext cx="3819525" cy="5772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7233-54EA-456A-86D0-58FAF4CB0D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617" y="709294"/>
            <a:ext cx="3800475" cy="5439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7D9857-4B70-48EF-81EC-2335547181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70273" y="709294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3752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FD05A-1923-40B1-8E4B-EAE097658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878" y="699770"/>
            <a:ext cx="3848100" cy="5439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489F-F74A-483F-A3FD-51BA5E309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423545"/>
            <a:ext cx="3810000" cy="60109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741A1-93D7-4327-A061-7627023F9A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9022" y="414020"/>
            <a:ext cx="3838575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8587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7CC414-3192-4711-8142-AE63CA8BE3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049" y="3014604"/>
            <a:ext cx="5029902" cy="82879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A65F8-6E9C-4FA4-BCD8-57232F108A2B}"/>
              </a:ext>
            </a:extLst>
          </p:cNvPr>
          <p:cNvSpPr/>
          <p:nvPr/>
        </p:nvSpPr>
        <p:spPr>
          <a:xfrm>
            <a:off x="3048000" y="18774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БУДЕТ СКАЗАНО, ЧТО ПЕРИОД УСТАНАВЛИВАТЬ НА СЛЕДУЮЩИЙ МЕСЯЦ, ПОЛЕ ПЕРИОД В ДОКУМЕНТЕ НЕ НУЖНО.</a:t>
            </a:r>
          </a:p>
        </p:txBody>
      </p:sp>
    </p:spTree>
    <p:extLst>
      <p:ext uri="{BB962C8B-B14F-4D97-AF65-F5344CB8AC3E}">
        <p14:creationId xmlns:p14="http://schemas.microsoft.com/office/powerpoint/2010/main" val="3013845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1780C-1521-49CF-8A04-EF4B596AB5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15" y="1166812"/>
            <a:ext cx="5696585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724A2-2D22-474C-AE1D-B2E027657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1166812"/>
            <a:ext cx="567753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2335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255A3-FFBE-488D-A4F5-5ED8F17D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2965" y="594995"/>
            <a:ext cx="381952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75C93-4A95-4110-882F-74A08C4B5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0935" y="556895"/>
            <a:ext cx="3848100" cy="57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055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B00C8-ED7A-464D-A7B4-EEF8FAFA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23" y="609281"/>
            <a:ext cx="3848100" cy="560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2BA3BA-E796-4233-B92C-61E2070B4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475" y="609282"/>
            <a:ext cx="3829050" cy="5639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9FEAB-31BB-4946-B064-11B63E7D8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7477" y="656907"/>
            <a:ext cx="3838575" cy="55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47646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2140D-1AED-4DC4-BE00-609ABBDA9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66812"/>
            <a:ext cx="564896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8486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D360E-7ACC-4AF5-820F-98166B82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БЮДЖЕТ</a:t>
            </a:r>
          </a:p>
        </p:txBody>
      </p:sp>
    </p:spTree>
    <p:extLst>
      <p:ext uri="{BB962C8B-B14F-4D97-AF65-F5344CB8AC3E}">
        <p14:creationId xmlns:p14="http://schemas.microsoft.com/office/powerpoint/2010/main" val="3472533914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9D03-2666-4FC2-9AF1-55D865D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ОБЩЕГО МОДУЛЯ ПРОВЕДЕНИЕ ДОКУМЕНТОВ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31897-E9BF-4F11-82E2-09FB1320E1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785937"/>
            <a:ext cx="381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5475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24026-F35B-4956-8E8D-6DDDE0D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ДОКУМЕНТОВ ПРИХОДНОЙ, РАСХОДНОЙ, ПРИХОД И РАСХОД ДЕНЕГ</a:t>
            </a:r>
          </a:p>
        </p:txBody>
      </p:sp>
    </p:spTree>
    <p:extLst>
      <p:ext uri="{BB962C8B-B14F-4D97-AF65-F5344CB8AC3E}">
        <p14:creationId xmlns:p14="http://schemas.microsoft.com/office/powerpoint/2010/main" val="2298519737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DC3B6-71AC-4227-9060-45D8C21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25386F-AC26-4D07-BD7D-F8ED5B79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900024"/>
            <a:ext cx="600158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832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51ED-90D8-4AD9-887E-9BF19D586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90637"/>
            <a:ext cx="486791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8195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C145B0-A2E5-45F4-A17F-1F3E01DC9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210" y="951964"/>
            <a:ext cx="8201579" cy="4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5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E45ECA-054F-4874-A564-9641D1140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372" y="1359248"/>
            <a:ext cx="7007254" cy="1679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D615-A57B-46FC-82B6-E99FACA5D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1289" y="3819408"/>
            <a:ext cx="9049421" cy="13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250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01631-38A4-4C09-A9F7-96DE4C7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1556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7EFE2-76CE-4EE6-9031-A501E202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413889"/>
            <a:ext cx="6944694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BAF36-A8AA-4321-984F-5E54720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633884"/>
            <a:ext cx="6668431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BB9BA-D9B6-4BB1-A461-49E96929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83" y="3614747"/>
            <a:ext cx="6668431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D801D6-1D15-4476-B045-36533FD8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0" y="4577267"/>
            <a:ext cx="665890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239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FDD94-7A23-46AB-995E-3A5D990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8971"/>
            <a:ext cx="7544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947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6854D0-5191-4F7E-998F-B040FE8B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00" y="1942892"/>
            <a:ext cx="716380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309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1478734077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9288" y="1030296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2824680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DB4085-3CC8-4494-B32A-C8F1BFBC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47" y="2457313"/>
            <a:ext cx="156231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86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15" y="271022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952" y="2271639"/>
            <a:ext cx="11408095" cy="23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552FDC-8B9B-4EE9-BB3B-D3BAE475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34" y="1006519"/>
            <a:ext cx="2405348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682719859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731-5F0A-44FC-ACC2-A2B9F2A5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 расходной и приходе денег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2D103C-35EF-4748-B80C-13D540C0A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96700" y="1462088"/>
            <a:ext cx="3198597" cy="50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18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761542-2E4C-4FDF-A708-681004B30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052" y="881124"/>
            <a:ext cx="5189441" cy="50957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B7509-F20E-4220-90AB-E7104A2D4F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4509" y="823215"/>
            <a:ext cx="5239385" cy="51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22518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4908A1-1AA8-4827-BF67-49ADAECAC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991" y="924488"/>
            <a:ext cx="5499763" cy="50090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B5B18-34E0-43E2-9604-868A5D30D6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4488"/>
            <a:ext cx="5509539" cy="50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41932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B3807C-6E7A-48BB-8182-7857ABEB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31" y="346077"/>
            <a:ext cx="3353268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189BE2-E2C2-41F4-8FCD-82FB599FD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27" y="356759"/>
            <a:ext cx="397584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65330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DD2F6-B068-4290-BD20-2CCF001308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6869" y="254476"/>
            <a:ext cx="4358261" cy="762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85A7D-70EB-4E99-ACA8-40F6B2CD13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3645" y="1301405"/>
            <a:ext cx="3624707" cy="53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1579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DA8DDD-DAEE-4543-8D80-7C4F062B23A6}"/>
              </a:ext>
            </a:extLst>
          </p:cNvPr>
          <p:cNvSpPr/>
          <p:nvPr/>
        </p:nvSpPr>
        <p:spPr>
          <a:xfrm>
            <a:off x="4168612" y="5868264"/>
            <a:ext cx="385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ФОРМЫ СПИСКА УБРАТЬ ПОЛЕ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1F072C-A906-4D13-90CE-48881D8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87" y="306442"/>
            <a:ext cx="6592220" cy="2810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B390C7-CC6A-4506-B33B-9C93AF58A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8" y="3525564"/>
            <a:ext cx="662079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9489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22C04-7170-4905-B608-DDB635F3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953571004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62475933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46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EB1FA-7002-4D84-B751-72E7ED17F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6" y="1253331"/>
            <a:ext cx="5462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15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0522" y="680720"/>
            <a:ext cx="3771900" cy="54965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E507BB-4663-46B6-89E9-3F9DC48A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9" y="2795499"/>
            <a:ext cx="1667108" cy="1267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169844-FBE8-463C-B362-0B724A0E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35" y="652075"/>
            <a:ext cx="382005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9893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CECA35-1696-43C5-8A30-4E66DEB4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72" y="766388"/>
            <a:ext cx="3772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998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0601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571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018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2744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046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54D90-4E83-47BD-BBDB-E96565B9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4043074758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7C83A-AD72-47D8-B8DC-3BA1192C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29395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51444-7693-46AA-B067-712E13F8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9235E48-C39F-4CFC-B38E-67106C21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706" y="2562818"/>
            <a:ext cx="61825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6284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20ACF-07E0-4CB5-8AFD-CA48BE82B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76350"/>
            <a:ext cx="486791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7178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389F0D-B2AF-4CA8-841B-55E83A10A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2312" y="1057775"/>
            <a:ext cx="8447376" cy="47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7287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E2F87-6E11-43CA-8B69-7A2731FD2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245052"/>
            <a:ext cx="5940425" cy="125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2EFEA-EFD4-4C52-AC3C-B2EF0D8C86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4552373"/>
            <a:ext cx="5940425" cy="2060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04377-134C-4C16-A081-0166472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97" y="1528647"/>
            <a:ext cx="4938003" cy="29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8213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260EE-8DE3-4968-A163-7D6C8FFF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335313"/>
            <a:ext cx="8602275" cy="1181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6CECA3-7134-4DAF-A3CC-48E3BB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77" y="1565069"/>
            <a:ext cx="8554644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F64EFF-F81B-40A4-A3AB-3BD123EB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53" y="2961344"/>
            <a:ext cx="6144092" cy="35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7712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DA6ECA-89AE-4A03-89BC-C38D41F5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90577"/>
            <a:ext cx="1138396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7050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51395851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529BD-D0C4-4EC4-AAFA-FB73AD2F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03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 (НЕ ОБЯЗАТЕЛЬНО)</a:t>
            </a:r>
            <a:br>
              <a:rPr lang="ru-RU" dirty="0"/>
            </a:br>
            <a:r>
              <a:rPr lang="ru-RU" dirty="0"/>
              <a:t>ПРИХОД МОЖНО ДЕЛАТЬ ОПЕРАЦИЕЙ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62FBCF-E8AC-476E-85EA-CF9BCB42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62" y="3483038"/>
            <a:ext cx="180047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0145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48062847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1D38E2-82E0-4AAD-8C4E-FB2B3954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40" y="2514808"/>
            <a:ext cx="2814120" cy="18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2594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789290-0961-4D48-99CC-96EEB9DE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86" y="899759"/>
            <a:ext cx="547763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40" y="340807"/>
            <a:ext cx="3701319" cy="617638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994765-EAEE-4C7D-AF3E-3AEC6828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538" y="340807"/>
            <a:ext cx="3401348" cy="61763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F8F23E-6DDB-4C6E-BB91-6F049CCE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82" y="340807"/>
            <a:ext cx="3737779" cy="61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E506F-1C1C-410D-960A-CC9DF5D2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24" y="1098130"/>
            <a:ext cx="2636123" cy="48128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ACB273-F460-4FB5-8682-D817BAF9E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640" y="1098130"/>
            <a:ext cx="2635407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C77A64-07DF-4F19-B6BE-20FA0752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85" y="252753"/>
            <a:ext cx="9956629" cy="63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476703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4979"/>
            <a:ext cx="3749375" cy="560803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8096B2-7B32-461C-BAF7-B45436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92" y="2207958"/>
            <a:ext cx="3145107" cy="24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84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FD2ECB-8A6A-492A-92BB-E252CEBF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61495"/>
            <a:ext cx="920243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60282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603" y="542522"/>
            <a:ext cx="3362794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1111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3889655675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5DE03-8027-4E8F-8CA8-9A940A59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2288334367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6DA5F-6FC8-4799-A53B-F13AC28A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565724904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ED8B99-6692-4427-A8EA-59901F9362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084" y="2962274"/>
            <a:ext cx="1704975" cy="933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C51946-734B-48B6-B174-53CD399E0F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0605" y="3143249"/>
            <a:ext cx="1828800" cy="571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DE8236-BECB-4FF5-AF65-4F3D346A0D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00" y="654333"/>
            <a:ext cx="3464790" cy="554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59C9C-5E6A-4FE2-90A1-95CF22484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76" y="566337"/>
            <a:ext cx="3562847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0502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8125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680720"/>
            <a:ext cx="3771900" cy="54965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1C4A4F-D64D-401A-8C06-CD5D3E6BB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72" y="2881236"/>
            <a:ext cx="164805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6297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2BAD02-5BA0-4862-9557-D0398266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41" y="766388"/>
            <a:ext cx="358190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05576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0728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5462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98863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377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97AC3F-8361-40C1-85C3-76F9C888C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3914" y="990282"/>
            <a:ext cx="4686935" cy="48774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EC5E0F-01DF-4AFD-9E75-1395CD82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53" y="990282"/>
            <a:ext cx="5342960" cy="48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8766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49EB9-CDEE-4876-87C4-57C95EE63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625" y="323532"/>
            <a:ext cx="3790950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19CDD-072C-460B-BEED-22DDABB645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3177" y="347344"/>
            <a:ext cx="3771900" cy="61633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7E9A3E-3D7B-401F-AAD3-74DFEBA3DF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38679" y="280669"/>
            <a:ext cx="3752850" cy="62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5639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DB512-1CE6-4533-B1B0-82029E3E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356759"/>
            <a:ext cx="359142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7941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10190-CC3B-4339-973C-C9A9DBCC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1587030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2061C-BF2A-4D31-B9FC-7F9D6770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4077939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FA21A6-3103-477E-B0A6-B715303FF8EB}"/>
              </a:ext>
            </a:extLst>
          </p:cNvPr>
          <p:cNvSpPr/>
          <p:nvPr/>
        </p:nvSpPr>
        <p:spPr>
          <a:xfrm>
            <a:off x="7696922" y="510371"/>
            <a:ext cx="3074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ЗАПРЕТИТЬ ПРОВЕДЕНИЕ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0FACB6-816E-4BB9-88AA-C3E23546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" y="971207"/>
            <a:ext cx="5896798" cy="49155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4F82E-8953-47D9-B03F-177C234C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41" y="980733"/>
            <a:ext cx="588727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3911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8BF856-7AF6-47F8-83F9-3AE7957C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56732"/>
            <a:ext cx="9211961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1404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60DAF-08CB-4986-8FB0-F1737DD5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КОМПЛЕКТАЦИЯ</a:t>
            </a:r>
          </a:p>
        </p:txBody>
      </p:sp>
    </p:spTree>
    <p:extLst>
      <p:ext uri="{BB962C8B-B14F-4D97-AF65-F5344CB8AC3E}">
        <p14:creationId xmlns:p14="http://schemas.microsoft.com/office/powerpoint/2010/main" val="880076585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F85D-6A5D-4CDE-9A03-23F59384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E1B4674-490C-4570-9BAC-34C00A1D1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891" y="2885999"/>
            <a:ext cx="55062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6931"/>
      </p:ext>
    </p:extLst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CDB42-4016-473A-A7DB-0B622DF671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1192" y="820545"/>
            <a:ext cx="5929615" cy="52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73616"/>
      </p:ext>
    </p:extLst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0C0734-2342-4EAB-8FEE-6DBB250D01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6251" y="96890"/>
            <a:ext cx="8459498" cy="48908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97DBDD-BA84-4BA2-A711-8124F86F54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884" y="5458691"/>
            <a:ext cx="11488231" cy="8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818"/>
      </p:ext>
    </p:extLst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406DD83-CC1D-467C-A935-987EE3BA9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650" y="227735"/>
            <a:ext cx="8758700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7AD7C8-9281-4E99-81E7-69CFB301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4648776"/>
            <a:ext cx="6382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33704"/>
      </p:ext>
    </p:extLst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618175-D550-4755-B3EE-9D0779D50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90" y="474852"/>
            <a:ext cx="6411220" cy="1419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81BDC-B709-437E-9511-90DECEC2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69" y="1986638"/>
            <a:ext cx="6173061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3CB49A-6689-48FF-A236-A4EEDC84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8" y="3168305"/>
            <a:ext cx="638264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4842"/>
      </p:ext>
    </p:extLst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D7AAAC-625A-4FB6-B739-E8989A539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443" y="2528762"/>
            <a:ext cx="637311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10181"/>
      </p:ext>
    </p:extLst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0686F5D-AFA1-4A81-8532-0B468EB0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347" y="1649361"/>
            <a:ext cx="7307306" cy="35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429-286E-466E-BD48-92DF9A7E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237943865"/>
      </p:ext>
    </p:extLst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557A9-9FD0-42BE-9761-E19992D4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 (НЕ ОБЯЗАТЕЛЬНО)</a:t>
            </a:r>
            <a:br>
              <a:rPr lang="ru-RU" dirty="0"/>
            </a:br>
            <a:r>
              <a:rPr lang="ru-RU" dirty="0"/>
              <a:t>МОЖНО ПРИХОДОВАТЬ ОПЕРАЦИЕЙ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60FD26-EFB8-4362-9718-A9986C71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80" y="4635272"/>
            <a:ext cx="2726439" cy="10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1429"/>
      </p:ext>
    </p:extLst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429-286E-466E-BD48-92DF9A7E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68058137"/>
      </p:ext>
    </p:extLst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9F18-59C2-43FB-9FC4-3E38AF1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023602"/>
            <a:ext cx="604921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38"/>
      </p:ext>
    </p:extLst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7017-6B56-44E7-8656-B7D13D16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7" y="2790736"/>
            <a:ext cx="1552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985-2A43-4EE9-9D3B-ACC31CFE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8" y="351995"/>
            <a:ext cx="3581900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5A6FE-C34E-42F1-B12A-B0A5F17E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13" y="351995"/>
            <a:ext cx="3801005" cy="61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190"/>
      </p:ext>
    </p:extLst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A4A63-DB7F-42EC-AE33-8EF8B895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0" y="271022"/>
            <a:ext cx="3591426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9B363-CD2B-4F49-A975-1EADC688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6" y="261495"/>
            <a:ext cx="360095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0374"/>
      </p:ext>
    </p:extLst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A54A5-F6EC-4303-B538-11A23A92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71233"/>
            <a:ext cx="8983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3287"/>
      </p:ext>
    </p:extLst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CFF2C-4C8C-47C6-95DF-8A7C0C89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677776"/>
            <a:ext cx="9040487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C5A31-C72D-4B7E-B741-4D0B2F2B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2312534"/>
            <a:ext cx="703043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5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73F48-062B-4DA1-A612-CFFE75FE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21" y="2881236"/>
            <a:ext cx="166710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45BF9-9AED-4B83-A110-7F348EDD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99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819"/>
      </p:ext>
    </p:extLst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C1162-B086-4C68-9FDE-0BE7CED6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0" y="3082922"/>
            <a:ext cx="4308674" cy="692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EDCA6D-6F06-4413-9A4D-C1665CD4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64" y="209939"/>
            <a:ext cx="29812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869"/>
      </p:ext>
    </p:extLst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7F6A3-A9BE-4421-9957-691ADE43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9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3420F-2DD7-488A-912E-51531E13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34" y="966444"/>
            <a:ext cx="2996761" cy="226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D528FB-D88E-4108-9737-AF3035F6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5" y="3629608"/>
            <a:ext cx="3003258" cy="2261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9B7691-2D79-4077-AAB2-877DEFD7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14" y="3629607"/>
            <a:ext cx="3013808" cy="2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6373"/>
      </p:ext>
    </p:extLst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64E5A-A0FD-41C9-8251-C5EF1AC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6" y="2100581"/>
            <a:ext cx="3520123" cy="26568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FED85-6C72-42E0-82B3-6DD9E022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4" y="2100581"/>
            <a:ext cx="3478311" cy="265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C9B1-6D26-481F-A195-F3E6BBB0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40" y="2100581"/>
            <a:ext cx="3537474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200"/>
      </p:ext>
    </p:extLst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4AE7C-D69E-4E18-B30B-5BC83907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" y="966444"/>
            <a:ext cx="4963218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216B9-94B4-4CA6-92D4-4B0A973C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04" y="966444"/>
            <a:ext cx="3253914" cy="2309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2809-FDC5-4E28-B447-E854C989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76" y="3582105"/>
            <a:ext cx="3273455" cy="2309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C7CB6-B55A-4675-B50D-000A10FB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31" y="3582105"/>
            <a:ext cx="3260807" cy="2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56769"/>
      </p:ext>
    </p:extLst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44543-F787-42BE-B87F-956C7F4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" y="909286"/>
            <a:ext cx="5058481" cy="5039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7BB2D-23B0-42A1-AFD1-A7B22E18E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7" y="909286"/>
            <a:ext cx="505848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174"/>
      </p:ext>
    </p:extLst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D962B-2238-4F09-9021-BAEC606E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6" y="437732"/>
            <a:ext cx="357237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B8015-5D4C-41D3-87F7-6C0B48C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32" y="437732"/>
            <a:ext cx="3572374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CC4508-07A6-40D2-AB9A-1D8CA44C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98" y="437732"/>
            <a:ext cx="388556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462"/>
      </p:ext>
    </p:extLst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CE1E5-293D-40E5-89D7-BED4669D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652075"/>
            <a:ext cx="3591426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F95FC-51D1-4FB9-9E72-7F64D273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42548"/>
            <a:ext cx="3600953" cy="5572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34D9A-55DD-46C9-9FA3-1C261ED4C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6" y="652075"/>
            <a:ext cx="3644639" cy="55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025"/>
      </p:ext>
    </p:extLst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BC69-9EED-4A5D-8519-90C4F90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11007-E6D0-4584-9FE4-31D349B1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01" y="366283"/>
            <a:ext cx="3597019" cy="6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99"/>
      </p:ext>
    </p:extLst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04D1-A1D6-449C-AD57-4845DB84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" y="918812"/>
            <a:ext cx="5048955" cy="5020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480775-864B-40B2-A8C9-A3884D1D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97" y="899760"/>
            <a:ext cx="504895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6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C541F-72A2-4D40-890A-935697D4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" y="442495"/>
            <a:ext cx="3600953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BBE65-D05E-4CFB-A774-5F5E6CC8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60" y="432969"/>
            <a:ext cx="3581900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8A5C2-7EDD-458F-8DDA-3E716B88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9" y="442494"/>
            <a:ext cx="386863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209"/>
      </p:ext>
    </p:extLst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880E1-BEDC-499D-8EFF-DD299035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8124D-55DC-491C-9CE2-217852CA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6285"/>
            <a:ext cx="3621744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A3E0C-B323-4B4A-A4A6-94A7978D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69" y="366285"/>
            <a:ext cx="358352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8969"/>
      </p:ext>
    </p:extLst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51786-0186-49DF-B0A2-EBAE4F7E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2" y="375811"/>
            <a:ext cx="3591426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5DC76-8884-4DAC-B99B-10748D7D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23" y="375811"/>
            <a:ext cx="399709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2138"/>
      </p:ext>
    </p:extLst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E86FF-7511-41B0-A935-BBD2C7D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" y="2081024"/>
            <a:ext cx="2229161" cy="2695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CAE15-8788-4FA1-B749-F5A89C04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4" y="2057206"/>
            <a:ext cx="3581900" cy="2743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FAB63-5623-4A98-926F-A56A6B6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51" y="761626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2473"/>
      </p:ext>
    </p:extLst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D1490-3B63-46F2-B58D-26FC28EC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0" y="756864"/>
            <a:ext cx="3591426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A41EE-F5A7-4C99-9C3F-B58956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1" y="752101"/>
            <a:ext cx="3591426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B2AA7-7BD3-4D3C-A545-20FB992E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32" y="747338"/>
            <a:ext cx="3727515" cy="5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1372"/>
      </p:ext>
    </p:extLst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86F41-1283-4787-B531-4F99817A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2" y="914049"/>
            <a:ext cx="3572374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95EC6-296F-43AE-921C-AD5BE6C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6" y="923575"/>
            <a:ext cx="359142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4615"/>
      </p:ext>
    </p:extLst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51F7A-F0E5-4B89-875F-B6549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" y="2061971"/>
            <a:ext cx="3562847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CAD26-2E23-45B2-B279-DA4A307B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33BD-E003-42F9-89B6-83FCF6F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409" y="761628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984"/>
      </p:ext>
    </p:extLst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6361E-6394-4210-8ABE-06D227BE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8" y="852128"/>
            <a:ext cx="3610479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58D25-29A7-4C99-9AEC-6C0FD580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35" y="652075"/>
            <a:ext cx="360095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417"/>
      </p:ext>
    </p:extLst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F431A-7616-4960-A7C1-94604194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25124085"/>
      </p:ext>
    </p:extLst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BD3E5-219D-4F18-9DFB-5DD39D1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253D-B9CC-40BC-807F-6010C864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44" y="2537616"/>
            <a:ext cx="7606711" cy="2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20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0D133-0DA7-4ACA-B729-5D7E8EE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70492"/>
            <a:ext cx="8316486" cy="4829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9EDD29-FF67-4CC0-A6B4-AF596D31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4987890"/>
            <a:ext cx="842127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7455"/>
      </p:ext>
    </p:extLst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A5357-FA48-4397-80FB-6884ECB9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289062"/>
            <a:ext cx="8430802" cy="4801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DD242-5847-4E63-B810-D70FB304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0" y="5466981"/>
            <a:ext cx="64969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952"/>
      </p:ext>
    </p:extLst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19142-6D83-41AD-82D3-F4351FDD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9" y="1652766"/>
            <a:ext cx="7753240" cy="1557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09674-6C98-4446-BA3D-14BA30C2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5" y="3647506"/>
            <a:ext cx="8042969" cy="1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087"/>
      </p:ext>
    </p:extLst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6FA27-A62B-4C74-BD64-E7DF9F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7" y="1950238"/>
            <a:ext cx="8439006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677"/>
      </p:ext>
    </p:extLst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429-286E-466E-BD48-92DF9A7E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257264661"/>
      </p:ext>
    </p:extLst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1638" y="537210"/>
            <a:ext cx="2887980" cy="5753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77000" y="537210"/>
            <a:ext cx="2895600" cy="578358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193BD1-AEBC-4CA6-A110-47144CB9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042" y="2628788"/>
            <a:ext cx="159089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1735"/>
      </p:ext>
    </p:extLst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A2D81B-9128-498D-B505-5931CF97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06" y="1150620"/>
            <a:ext cx="5076457" cy="45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81403"/>
      </p:ext>
    </p:extLst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42350" y="605790"/>
            <a:ext cx="2849880" cy="5646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9771" y="60579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1604"/>
      </p:ext>
    </p:extLst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99903" y="699151"/>
            <a:ext cx="5533852" cy="545969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9071D9-12E1-4DCF-AF11-6E50198E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92" y="699151"/>
            <a:ext cx="2411913" cy="54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68496"/>
      </p:ext>
    </p:extLst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E512BB-2B9C-4055-B1D2-0D830C5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5" y="83127"/>
            <a:ext cx="3165503" cy="6691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B2718D-1677-4DF3-9802-F785C5B7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76" y="83127"/>
            <a:ext cx="3170248" cy="66917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A03C51-0A56-4C7C-8468-5C731B6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62" y="83126"/>
            <a:ext cx="3179255" cy="66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0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64773"/>
      </p:ext>
    </p:extLst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3681"/>
      </p:ext>
    </p:extLst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4642"/>
      </p:ext>
    </p:extLst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9497B-9AAD-40B5-8F6C-A05D1995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19" y="261495"/>
            <a:ext cx="92119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34847"/>
      </p:ext>
    </p:extLst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764A-0C05-4820-8106-F85B6F8A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9332695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9645</TotalTime>
  <Words>55556</Words>
  <Application>Microsoft Office PowerPoint</Application>
  <PresentationFormat>Широкоэкранный</PresentationFormat>
  <Paragraphs>7254</Paragraphs>
  <Slides>864</Slides>
  <Notes>115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864</vt:i4>
      </vt:variant>
    </vt:vector>
  </HeadingPairs>
  <TitlesOfParts>
    <vt:vector size="869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ЗАДАЧИ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  <vt:lpstr>Билет 4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Билет 5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КОД ФОРМЫ ЗАДАЧИ</vt:lpstr>
      <vt:lpstr>Билет 6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ПОДБОРА</vt:lpstr>
      <vt:lpstr>КОД ФОРМЫ РАСХОДНОЙ</vt:lpstr>
      <vt:lpstr>Билет 8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БЮДЖЕТ</vt:lpstr>
      <vt:lpstr>КОД ОБЩЕГО МОДУЛЯ ПРОВЕДЕНИЕ ДОКУМЕНТОВ</vt:lpstr>
      <vt:lpstr>КОД ДОКУМЕНТОВ ПРИХОДНОЙ, РАСХОДНОЙ, ПРИХОД И РАСХОД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В расходной и приходе денег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ПРИХОДНОЙ (НЕ ОБЯЗАТЕЛЬНО) ПРИХОД МОЖНО ДЕЛАТЬ ОПЕРАЦИЕЙ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КОД ФОРМЫ</vt:lpstr>
      <vt:lpstr>Билет 10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КОД КОМПЛЕКТАЦИЯ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КОД ПРИХОДНОЙ (НЕ ОБЯЗАТЕЛЬНО) МОЖНО ПРИХОДОВАТЬ ОПЕРАЦИЕЙ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ЗАДАЧИ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2112</cp:revision>
  <dcterms:created xsi:type="dcterms:W3CDTF">2024-08-18T10:08:46Z</dcterms:created>
  <dcterms:modified xsi:type="dcterms:W3CDTF">2024-11-04T14:13:03Z</dcterms:modified>
</cp:coreProperties>
</file>